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8" r:id="rId1"/>
  </p:sldMasterIdLst>
  <p:notesMasterIdLst>
    <p:notesMasterId r:id="rId59"/>
  </p:notesMasterIdLst>
  <p:sldIdLst>
    <p:sldId id="340" r:id="rId2"/>
    <p:sldId id="333" r:id="rId3"/>
    <p:sldId id="348" r:id="rId4"/>
    <p:sldId id="460" r:id="rId5"/>
    <p:sldId id="352" r:id="rId6"/>
    <p:sldId id="353" r:id="rId7"/>
    <p:sldId id="362" r:id="rId8"/>
    <p:sldId id="357" r:id="rId9"/>
    <p:sldId id="361" r:id="rId10"/>
    <p:sldId id="371" r:id="rId11"/>
    <p:sldId id="449" r:id="rId12"/>
    <p:sldId id="354" r:id="rId13"/>
    <p:sldId id="359" r:id="rId14"/>
    <p:sldId id="358" r:id="rId15"/>
    <p:sldId id="369" r:id="rId16"/>
    <p:sldId id="366" r:id="rId17"/>
    <p:sldId id="451" r:id="rId18"/>
    <p:sldId id="356" r:id="rId19"/>
    <p:sldId id="370" r:id="rId20"/>
    <p:sldId id="355" r:id="rId21"/>
    <p:sldId id="341" r:id="rId22"/>
    <p:sldId id="392" r:id="rId23"/>
    <p:sldId id="457" r:id="rId24"/>
    <p:sldId id="393" r:id="rId25"/>
    <p:sldId id="455" r:id="rId26"/>
    <p:sldId id="453" r:id="rId27"/>
    <p:sldId id="454" r:id="rId28"/>
    <p:sldId id="456" r:id="rId29"/>
    <p:sldId id="468" r:id="rId30"/>
    <p:sldId id="394" r:id="rId31"/>
    <p:sldId id="395" r:id="rId32"/>
    <p:sldId id="396" r:id="rId33"/>
    <p:sldId id="397" r:id="rId34"/>
    <p:sldId id="398" r:id="rId35"/>
    <p:sldId id="342" r:id="rId36"/>
    <p:sldId id="404" r:id="rId37"/>
    <p:sldId id="405" r:id="rId38"/>
    <p:sldId id="406" r:id="rId39"/>
    <p:sldId id="407" r:id="rId40"/>
    <p:sldId id="408" r:id="rId41"/>
    <p:sldId id="409" r:id="rId42"/>
    <p:sldId id="410" r:id="rId43"/>
    <p:sldId id="411" r:id="rId44"/>
    <p:sldId id="412" r:id="rId45"/>
    <p:sldId id="413" r:id="rId46"/>
    <p:sldId id="414" r:id="rId47"/>
    <p:sldId id="462" r:id="rId48"/>
    <p:sldId id="467" r:id="rId49"/>
    <p:sldId id="461" r:id="rId50"/>
    <p:sldId id="463" r:id="rId51"/>
    <p:sldId id="469" r:id="rId52"/>
    <p:sldId id="464" r:id="rId53"/>
    <p:sldId id="470" r:id="rId54"/>
    <p:sldId id="465" r:id="rId55"/>
    <p:sldId id="471" r:id="rId56"/>
    <p:sldId id="472" r:id="rId57"/>
    <p:sldId id="466" r:id="rId58"/>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2" autoAdjust="0"/>
    <p:restoredTop sz="82746" autoAdjust="0"/>
  </p:normalViewPr>
  <p:slideViewPr>
    <p:cSldViewPr>
      <p:cViewPr varScale="1">
        <p:scale>
          <a:sx n="86" d="100"/>
          <a:sy n="86" d="100"/>
        </p:scale>
        <p:origin x="-55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1" y="3"/>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55839" y="3"/>
            <a:ext cx="2949787" cy="496967"/>
          </a:xfrm>
          <a:prstGeom prst="rect">
            <a:avLst/>
          </a:prstGeom>
        </p:spPr>
        <p:txBody>
          <a:bodyPr vert="horz" lIns="91440" tIns="45720" rIns="91440" bIns="45720" rtlCol="0"/>
          <a:lstStyle>
            <a:lvl1pPr algn="r">
              <a:defRPr sz="1200"/>
            </a:lvl1pPr>
          </a:lstStyle>
          <a:p>
            <a:fld id="{C0D8B587-D6E6-47C4-B700-0F8CCB403EB6}" type="datetimeFigureOut">
              <a:rPr kumimoji="1" lang="ja-JP" altLang="en-US" smtClean="0"/>
              <a:pPr/>
              <a:t>2014/4/23</a:t>
            </a:fld>
            <a:endParaRPr kumimoji="1" lang="ja-JP" altLang="en-US"/>
          </a:p>
        </p:txBody>
      </p:sp>
      <p:sp>
        <p:nvSpPr>
          <p:cNvPr id="4" name="スライド イメージ プレースホルダ 3"/>
          <p:cNvSpPr>
            <a:spLocks noGrp="1" noRot="1" noChangeAspect="1"/>
          </p:cNvSpPr>
          <p:nvPr>
            <p:ph type="sldImg" idx="2"/>
          </p:nvPr>
        </p:nvSpPr>
        <p:spPr>
          <a:xfrm>
            <a:off x="920750" y="746125"/>
            <a:ext cx="4967288"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0721" y="4721186"/>
            <a:ext cx="5445760" cy="4472702"/>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1" y="9440649"/>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55839" y="9440649"/>
            <a:ext cx="2949787" cy="496967"/>
          </a:xfrm>
          <a:prstGeom prst="rect">
            <a:avLst/>
          </a:prstGeom>
        </p:spPr>
        <p:txBody>
          <a:bodyPr vert="horz" lIns="91440" tIns="45720" rIns="91440" bIns="45720" rtlCol="0" anchor="b"/>
          <a:lstStyle>
            <a:lvl1pPr algn="r">
              <a:defRPr sz="1200"/>
            </a:lvl1pPr>
          </a:lstStyle>
          <a:p>
            <a:fld id="{4D2A3018-740F-4FD9-91F2-76C76C7C0597}" type="slidenum">
              <a:rPr kumimoji="1" lang="ja-JP" altLang="en-US" smtClean="0"/>
              <a:pPr/>
              <a:t>&lt;#&gt;</a:t>
            </a:fld>
            <a:endParaRPr kumimoji="1" lang="ja-JP" altLang="en-US"/>
          </a:p>
        </p:txBody>
      </p:sp>
    </p:spTree>
    <p:extLst>
      <p:ext uri="{BB962C8B-B14F-4D97-AF65-F5344CB8AC3E}">
        <p14:creationId xmlns:p14="http://schemas.microsoft.com/office/powerpoint/2010/main" xmlns="" val="426460844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E6F490A7-B50A-4587-BD87-840AA0706CCC}" type="slidenum">
              <a:rPr lang="en-US" altLang="ja-JP" smtClean="0">
                <a:ea typeface="ＭＳ Ｐゴシック" charset="-128"/>
              </a:rPr>
              <a:pPr/>
              <a:t>1</a:t>
            </a:fld>
            <a:endParaRPr lang="en-US" altLang="ja-JP" smtClean="0">
              <a:ea typeface="ＭＳ Ｐゴシック" charset="-128"/>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altLang="ja-JP"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10</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smtClean="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12</a:t>
            </a:fld>
            <a:endParaRPr kumimoji="1"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13</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14</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15</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smtClean="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16</a:t>
            </a:fld>
            <a:endParaRPr kumimoji="1"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17</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18</a:t>
            </a:fld>
            <a:endParaRPr kumimoji="1"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19</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2</a:t>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20</a:t>
            </a:fld>
            <a:endParaRPr kumimoji="1"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smtClean="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21</a:t>
            </a:fld>
            <a:endParaRPr kumimoji="1"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B2EDCBC-DDD1-4A00-9508-92856F423E9D}" type="slidenum">
              <a:rPr lang="en-US" altLang="ja-JP" smtClean="0">
                <a:latin typeface="Arial" pitchFamily="34" charset="0"/>
              </a:rPr>
              <a:pPr/>
              <a:t>22</a:t>
            </a:fld>
            <a:endParaRPr lang="en-US" altLang="ja-JP" smtClean="0">
              <a:latin typeface="Arial" pitchFamily="3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n-US" altLang="ja-JP"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スライド イメージ プレースホルダ 1"/>
          <p:cNvSpPr>
            <a:spLocks noGrp="1" noRot="1" noChangeAspect="1" noTextEdit="1"/>
          </p:cNvSpPr>
          <p:nvPr>
            <p:ph type="sldImg"/>
          </p:nvPr>
        </p:nvSpPr>
        <p:spPr>
          <a:ln/>
        </p:spPr>
      </p:sp>
      <p:sp>
        <p:nvSpPr>
          <p:cNvPr id="135171" name="ノート プレースホルダ 2"/>
          <p:cNvSpPr>
            <a:spLocks noGrp="1"/>
          </p:cNvSpPr>
          <p:nvPr>
            <p:ph type="body" idx="1"/>
          </p:nvPr>
        </p:nvSpPr>
        <p:spPr>
          <a:noFill/>
          <a:ln/>
        </p:spPr>
        <p:txBody>
          <a:bodyPr/>
          <a:lstStyle/>
          <a:p>
            <a:endParaRPr lang="en-US" altLang="ja-JP" dirty="0" smtClean="0"/>
          </a:p>
        </p:txBody>
      </p:sp>
      <p:sp>
        <p:nvSpPr>
          <p:cNvPr id="135172" name="スライド番号プレースホルダ 3"/>
          <p:cNvSpPr>
            <a:spLocks noGrp="1"/>
          </p:cNvSpPr>
          <p:nvPr>
            <p:ph type="sldNum" sz="quarter" idx="5"/>
          </p:nvPr>
        </p:nvSpPr>
        <p:spPr>
          <a:noFill/>
        </p:spPr>
        <p:txBody>
          <a:bodyPr/>
          <a:lstStyle/>
          <a:p>
            <a:fld id="{CD256226-D75F-43D2-AEAD-F3E1CC6C6F5F}" type="slidenum">
              <a:rPr lang="en-US" altLang="ja-JP">
                <a:solidFill>
                  <a:prstClr val="black"/>
                </a:solidFill>
              </a:rPr>
              <a:pPr/>
              <a:t>23</a:t>
            </a:fld>
            <a:endParaRPr lang="en-US" altLang="ja-JP">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スライド イメージ プレースホルダ 1"/>
          <p:cNvSpPr>
            <a:spLocks noGrp="1" noRot="1" noChangeAspect="1" noTextEdit="1"/>
          </p:cNvSpPr>
          <p:nvPr>
            <p:ph type="sldImg"/>
          </p:nvPr>
        </p:nvSpPr>
        <p:spPr>
          <a:ln/>
        </p:spPr>
      </p:sp>
      <p:sp>
        <p:nvSpPr>
          <p:cNvPr id="128003" name="ノート プレースホルダ 2"/>
          <p:cNvSpPr>
            <a:spLocks noGrp="1"/>
          </p:cNvSpPr>
          <p:nvPr>
            <p:ph type="body" idx="1"/>
          </p:nvPr>
        </p:nvSpPr>
        <p:spPr>
          <a:noFill/>
          <a:ln/>
        </p:spPr>
        <p:txBody>
          <a:bodyPr/>
          <a:lstStyle/>
          <a:p>
            <a:endParaRPr lang="en-US" altLang="ja-JP" dirty="0" smtClean="0"/>
          </a:p>
        </p:txBody>
      </p:sp>
      <p:sp>
        <p:nvSpPr>
          <p:cNvPr id="128004" name="スライド番号プレースホルダ 3"/>
          <p:cNvSpPr>
            <a:spLocks noGrp="1"/>
          </p:cNvSpPr>
          <p:nvPr>
            <p:ph type="sldNum" sz="quarter" idx="5"/>
          </p:nvPr>
        </p:nvSpPr>
        <p:spPr>
          <a:noFill/>
        </p:spPr>
        <p:txBody>
          <a:bodyPr/>
          <a:lstStyle/>
          <a:p>
            <a:fld id="{02C9220F-ACEF-4185-A71B-083C4D354D91}" type="slidenum">
              <a:rPr lang="en-US" altLang="ja-JP" smtClean="0">
                <a:latin typeface="Arial" pitchFamily="34" charset="0"/>
              </a:rPr>
              <a:pPr/>
              <a:t>24</a:t>
            </a:fld>
            <a:endParaRPr lang="en-US" altLang="ja-JP"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25</a:t>
            </a:fld>
            <a:endParaRPr kumimoji="1"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スライド イメージ プレースホルダ 1"/>
          <p:cNvSpPr>
            <a:spLocks noGrp="1" noRot="1" noChangeAspect="1" noTextEdit="1"/>
          </p:cNvSpPr>
          <p:nvPr>
            <p:ph type="sldImg"/>
          </p:nvPr>
        </p:nvSpPr>
        <p:spPr>
          <a:ln/>
        </p:spPr>
      </p:sp>
      <p:sp>
        <p:nvSpPr>
          <p:cNvPr id="114691" name="ノート プレースホルダ 2"/>
          <p:cNvSpPr>
            <a:spLocks noGrp="1"/>
          </p:cNvSpPr>
          <p:nvPr>
            <p:ph type="body" idx="1"/>
          </p:nvPr>
        </p:nvSpPr>
        <p:spPr>
          <a:noFill/>
          <a:ln/>
        </p:spPr>
        <p:txBody>
          <a:bodyPr/>
          <a:lstStyle/>
          <a:p>
            <a:endParaRPr lang="en-US" altLang="ja-JP" dirty="0" smtClean="0"/>
          </a:p>
        </p:txBody>
      </p:sp>
      <p:sp>
        <p:nvSpPr>
          <p:cNvPr id="114692" name="スライド番号プレースホルダ 3"/>
          <p:cNvSpPr>
            <a:spLocks noGrp="1"/>
          </p:cNvSpPr>
          <p:nvPr>
            <p:ph type="sldNum" sz="quarter" idx="5"/>
          </p:nvPr>
        </p:nvSpPr>
        <p:spPr>
          <a:noFill/>
        </p:spPr>
        <p:txBody>
          <a:bodyPr/>
          <a:lstStyle/>
          <a:p>
            <a:fld id="{1447A639-23AB-4377-9FFA-B5948DC07627}" type="slidenum">
              <a:rPr lang="en-US" altLang="ja-JP" smtClean="0">
                <a:latin typeface="Arial" pitchFamily="34" charset="0"/>
              </a:rPr>
              <a:pPr/>
              <a:t>26</a:t>
            </a:fld>
            <a:endParaRPr lang="en-US" altLang="ja-JP"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スライド イメージ プレースホルダ 1"/>
          <p:cNvSpPr>
            <a:spLocks noGrp="1" noRot="1" noChangeAspect="1" noTextEdit="1"/>
          </p:cNvSpPr>
          <p:nvPr>
            <p:ph type="sldImg"/>
          </p:nvPr>
        </p:nvSpPr>
        <p:spPr>
          <a:ln/>
        </p:spPr>
      </p:sp>
      <p:sp>
        <p:nvSpPr>
          <p:cNvPr id="105475" name="ノート プレースホルダ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ja-JP" altLang="en-US" dirty="0" smtClean="0"/>
          </a:p>
        </p:txBody>
      </p:sp>
      <p:sp>
        <p:nvSpPr>
          <p:cNvPr id="105476" name="スライド番号プレースホルダ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50" charset="-128"/>
              </a:defRPr>
            </a:lvl1pPr>
            <a:lvl2pPr marL="742950" indent="-285750">
              <a:defRPr>
                <a:solidFill>
                  <a:schemeClr val="tx1"/>
                </a:solidFill>
                <a:latin typeface="Arial" pitchFamily="34" charset="0"/>
                <a:ea typeface="ＭＳ Ｐゴシック" pitchFamily="50" charset="-128"/>
              </a:defRPr>
            </a:lvl2pPr>
            <a:lvl3pPr marL="1143000" indent="-228600">
              <a:defRPr>
                <a:solidFill>
                  <a:schemeClr val="tx1"/>
                </a:solidFill>
                <a:latin typeface="Arial" pitchFamily="34" charset="0"/>
                <a:ea typeface="ＭＳ Ｐゴシック" pitchFamily="50" charset="-128"/>
              </a:defRPr>
            </a:lvl3pPr>
            <a:lvl4pPr marL="1600200" indent="-228600">
              <a:defRPr>
                <a:solidFill>
                  <a:schemeClr val="tx1"/>
                </a:solidFill>
                <a:latin typeface="Arial" pitchFamily="34" charset="0"/>
                <a:ea typeface="ＭＳ Ｐゴシック" pitchFamily="50" charset="-128"/>
              </a:defRPr>
            </a:lvl4pPr>
            <a:lvl5pPr marL="2057400" indent="-22860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fld id="{5DA8464D-8299-49B9-AEC3-59F7D90527B4}" type="slidenum">
              <a:rPr lang="en-US" altLang="ja-JP" smtClean="0"/>
              <a:pPr/>
              <a:t>27</a:t>
            </a:fld>
            <a:endParaRPr lang="en-US" altLang="ja-JP"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スライド イメージ プレースホルダ 1"/>
          <p:cNvSpPr>
            <a:spLocks noGrp="1" noRot="1" noChangeAspect="1" noTextEdit="1"/>
          </p:cNvSpPr>
          <p:nvPr>
            <p:ph type="sldImg"/>
          </p:nvPr>
        </p:nvSpPr>
        <p:spPr>
          <a:ln/>
        </p:spPr>
      </p:sp>
      <p:sp>
        <p:nvSpPr>
          <p:cNvPr id="135171" name="ノート プレースホルダ 2"/>
          <p:cNvSpPr>
            <a:spLocks noGrp="1"/>
          </p:cNvSpPr>
          <p:nvPr>
            <p:ph type="body" idx="1"/>
          </p:nvPr>
        </p:nvSpPr>
        <p:spPr>
          <a:noFill/>
          <a:ln/>
        </p:spPr>
        <p:txBody>
          <a:bodyPr/>
          <a:lstStyle/>
          <a:p>
            <a:endParaRPr lang="ja-JP" altLang="en-US" smtClean="0"/>
          </a:p>
        </p:txBody>
      </p:sp>
      <p:sp>
        <p:nvSpPr>
          <p:cNvPr id="135172" name="スライド番号プレースホルダ 3"/>
          <p:cNvSpPr>
            <a:spLocks noGrp="1"/>
          </p:cNvSpPr>
          <p:nvPr>
            <p:ph type="sldNum" sz="quarter" idx="5"/>
          </p:nvPr>
        </p:nvSpPr>
        <p:spPr>
          <a:noFill/>
        </p:spPr>
        <p:txBody>
          <a:bodyPr/>
          <a:lstStyle/>
          <a:p>
            <a:fld id="{CD256226-D75F-43D2-AEAD-F3E1CC6C6F5F}" type="slidenum">
              <a:rPr lang="en-US" altLang="ja-JP">
                <a:solidFill>
                  <a:prstClr val="black"/>
                </a:solidFill>
              </a:rPr>
              <a:pPr/>
              <a:t>28</a:t>
            </a:fld>
            <a:endParaRPr lang="en-US" altLang="ja-JP">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084EE5-B85C-42A5-8F73-F9E2837880BE}" type="slidenum">
              <a:rPr lang="en-US" altLang="ja-JP"/>
              <a:pPr/>
              <a:t>29</a:t>
            </a:fld>
            <a:endParaRPr lang="en-US" altLang="ja-JP"/>
          </a:p>
        </p:txBody>
      </p:sp>
      <p:sp>
        <p:nvSpPr>
          <p:cNvPr id="678914" name="Rectangle 2"/>
          <p:cNvSpPr>
            <a:spLocks noGrp="1" noRot="1" noChangeAspect="1" noChangeArrowheads="1" noTextEdit="1"/>
          </p:cNvSpPr>
          <p:nvPr>
            <p:ph type="sldImg"/>
          </p:nvPr>
        </p:nvSpPr>
        <p:spPr>
          <a:xfrm>
            <a:off x="920750" y="746125"/>
            <a:ext cx="4968875" cy="3725863"/>
          </a:xfrm>
          <a:ln/>
        </p:spPr>
      </p:sp>
      <p:sp>
        <p:nvSpPr>
          <p:cNvPr id="678915" name="Rectangle 3"/>
          <p:cNvSpPr>
            <a:spLocks noGrp="1" noChangeArrowheads="1"/>
          </p:cNvSpPr>
          <p:nvPr>
            <p:ph type="body" idx="1"/>
          </p:nvPr>
        </p:nvSpPr>
        <p:spPr>
          <a:xfrm>
            <a:off x="681198" y="4721225"/>
            <a:ext cx="5444806" cy="4471988"/>
          </a:xfrm>
        </p:spPr>
        <p:txBody>
          <a:bodyPr/>
          <a:lstStyle/>
          <a:p>
            <a:endParaRPr lang="en-US" altLang="ja-JP"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pPr defTabSz="912813"/>
            <a:fld id="{9954309B-E3F5-47DA-8B9A-5D7A858F9FA0}" type="slidenum">
              <a:rPr lang="en-US" altLang="ja-JP" smtClean="0">
                <a:ea typeface="ＭＳ Ｐゴシック" charset="-128"/>
              </a:rPr>
              <a:pPr defTabSz="912813"/>
              <a:t>3</a:t>
            </a:fld>
            <a:endParaRPr lang="en-US" altLang="ja-JP" smtClean="0">
              <a:ea typeface="ＭＳ Ｐゴシック" charset="-128"/>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スライド イメージ プレースホルダ 1"/>
          <p:cNvSpPr>
            <a:spLocks noGrp="1" noRot="1" noChangeAspect="1" noTextEdit="1"/>
          </p:cNvSpPr>
          <p:nvPr>
            <p:ph type="sldImg"/>
          </p:nvPr>
        </p:nvSpPr>
        <p:spPr>
          <a:ln/>
        </p:spPr>
      </p:sp>
      <p:sp>
        <p:nvSpPr>
          <p:cNvPr id="136195" name="ノート プレースホルダ 2"/>
          <p:cNvSpPr>
            <a:spLocks noGrp="1"/>
          </p:cNvSpPr>
          <p:nvPr>
            <p:ph type="body" idx="1"/>
          </p:nvPr>
        </p:nvSpPr>
        <p:spPr>
          <a:noFill/>
          <a:ln/>
        </p:spPr>
        <p:txBody>
          <a:bodyPr/>
          <a:lstStyle/>
          <a:p>
            <a:endParaRPr lang="ja-JP" altLang="en-US" smtClean="0"/>
          </a:p>
        </p:txBody>
      </p:sp>
      <p:sp>
        <p:nvSpPr>
          <p:cNvPr id="136196" name="スライド番号プレースホルダ 3"/>
          <p:cNvSpPr>
            <a:spLocks noGrp="1"/>
          </p:cNvSpPr>
          <p:nvPr>
            <p:ph type="sldNum" sz="quarter" idx="5"/>
          </p:nvPr>
        </p:nvSpPr>
        <p:spPr>
          <a:noFill/>
        </p:spPr>
        <p:txBody>
          <a:bodyPr/>
          <a:lstStyle/>
          <a:p>
            <a:fld id="{92B2A82C-7181-487D-9D0F-06FE08A5BEC5}" type="slidenum">
              <a:rPr lang="en-US" altLang="ja-JP">
                <a:solidFill>
                  <a:prstClr val="black"/>
                </a:solidFill>
              </a:rPr>
              <a:pPr/>
              <a:t>30</a:t>
            </a:fld>
            <a:endParaRPr lang="en-US" altLang="ja-JP">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スライド イメージ プレースホルダ 1"/>
          <p:cNvSpPr>
            <a:spLocks noGrp="1" noRot="1" noChangeAspect="1" noTextEdit="1"/>
          </p:cNvSpPr>
          <p:nvPr>
            <p:ph type="sldImg"/>
          </p:nvPr>
        </p:nvSpPr>
        <p:spPr>
          <a:ln/>
        </p:spPr>
      </p:sp>
      <p:sp>
        <p:nvSpPr>
          <p:cNvPr id="137219" name="ノート プレースホルダ 2"/>
          <p:cNvSpPr>
            <a:spLocks noGrp="1"/>
          </p:cNvSpPr>
          <p:nvPr>
            <p:ph type="body" idx="1"/>
          </p:nvPr>
        </p:nvSpPr>
        <p:spPr>
          <a:noFill/>
          <a:ln/>
        </p:spPr>
        <p:txBody>
          <a:bodyPr/>
          <a:lstStyle/>
          <a:p>
            <a:endParaRPr lang="en-US" altLang="ja-JP" dirty="0" smtClean="0"/>
          </a:p>
        </p:txBody>
      </p:sp>
      <p:sp>
        <p:nvSpPr>
          <p:cNvPr id="137220" name="スライド番号プレースホルダ 3"/>
          <p:cNvSpPr>
            <a:spLocks noGrp="1"/>
          </p:cNvSpPr>
          <p:nvPr>
            <p:ph type="sldNum" sz="quarter" idx="5"/>
          </p:nvPr>
        </p:nvSpPr>
        <p:spPr>
          <a:noFill/>
        </p:spPr>
        <p:txBody>
          <a:bodyPr/>
          <a:lstStyle/>
          <a:p>
            <a:fld id="{9A6F458C-F3F9-48F3-8AF8-6650532BA2BB}" type="slidenum">
              <a:rPr lang="en-US" altLang="ja-JP">
                <a:solidFill>
                  <a:prstClr val="black"/>
                </a:solidFill>
              </a:rPr>
              <a:pPr/>
              <a:t>31</a:t>
            </a:fld>
            <a:endParaRPr lang="en-US" altLang="ja-JP">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スライド イメージ プレースホルダ 1"/>
          <p:cNvSpPr>
            <a:spLocks noGrp="1" noRot="1" noChangeAspect="1" noTextEdit="1"/>
          </p:cNvSpPr>
          <p:nvPr>
            <p:ph type="sldImg"/>
          </p:nvPr>
        </p:nvSpPr>
        <p:spPr>
          <a:ln/>
        </p:spPr>
      </p:sp>
      <p:sp>
        <p:nvSpPr>
          <p:cNvPr id="138243" name="ノート プレースホルダ 2"/>
          <p:cNvSpPr>
            <a:spLocks noGrp="1"/>
          </p:cNvSpPr>
          <p:nvPr>
            <p:ph type="body" idx="1"/>
          </p:nvPr>
        </p:nvSpPr>
        <p:spPr>
          <a:noFill/>
          <a:ln/>
        </p:spPr>
        <p:txBody>
          <a:bodyPr/>
          <a:lstStyle/>
          <a:p>
            <a:endParaRPr lang="en-US" altLang="ja-JP" dirty="0" smtClean="0"/>
          </a:p>
        </p:txBody>
      </p:sp>
      <p:sp>
        <p:nvSpPr>
          <p:cNvPr id="138244" name="スライド番号プレースホルダ 3"/>
          <p:cNvSpPr>
            <a:spLocks noGrp="1"/>
          </p:cNvSpPr>
          <p:nvPr>
            <p:ph type="sldNum" sz="quarter" idx="5"/>
          </p:nvPr>
        </p:nvSpPr>
        <p:spPr>
          <a:noFill/>
        </p:spPr>
        <p:txBody>
          <a:bodyPr/>
          <a:lstStyle/>
          <a:p>
            <a:fld id="{49CAB0A8-7835-47F9-BD1A-357B58960DF0}" type="slidenum">
              <a:rPr lang="en-US" altLang="ja-JP">
                <a:solidFill>
                  <a:prstClr val="black"/>
                </a:solidFill>
              </a:rPr>
              <a:pPr/>
              <a:t>32</a:t>
            </a:fld>
            <a:endParaRPr lang="en-US" altLang="ja-JP">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スライド イメージ プレースホルダー 1"/>
          <p:cNvSpPr>
            <a:spLocks noGrp="1" noRot="1" noChangeAspect="1" noTextEdit="1"/>
          </p:cNvSpPr>
          <p:nvPr>
            <p:ph type="sldImg"/>
          </p:nvPr>
        </p:nvSpPr>
        <p:spPr>
          <a:ln/>
        </p:spPr>
      </p:sp>
      <p:sp>
        <p:nvSpPr>
          <p:cNvPr id="139267" name="ノート プレースホルダー 2"/>
          <p:cNvSpPr>
            <a:spLocks noGrp="1"/>
          </p:cNvSpPr>
          <p:nvPr>
            <p:ph type="body" idx="1"/>
          </p:nvPr>
        </p:nvSpPr>
        <p:spPr>
          <a:noFill/>
          <a:ln/>
        </p:spPr>
        <p:txBody>
          <a:bodyPr/>
          <a:lstStyle/>
          <a:p>
            <a:endParaRPr lang="ja-JP" altLang="en-US" smtClean="0"/>
          </a:p>
        </p:txBody>
      </p:sp>
      <p:sp>
        <p:nvSpPr>
          <p:cNvPr id="139268" name="スライド番号プレースホルダー 3"/>
          <p:cNvSpPr>
            <a:spLocks noGrp="1"/>
          </p:cNvSpPr>
          <p:nvPr>
            <p:ph type="sldNum" sz="quarter" idx="5"/>
          </p:nvPr>
        </p:nvSpPr>
        <p:spPr>
          <a:noFill/>
        </p:spPr>
        <p:txBody>
          <a:bodyPr/>
          <a:lstStyle/>
          <a:p>
            <a:fld id="{133D2B99-32C6-4B31-B87C-AFA1FC10482D}" type="slidenum">
              <a:rPr lang="en-US" altLang="ja-JP">
                <a:solidFill>
                  <a:prstClr val="black"/>
                </a:solidFill>
              </a:rPr>
              <a:pPr/>
              <a:t>33</a:t>
            </a:fld>
            <a:endParaRPr lang="en-US" altLang="ja-JP">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スライド イメージ プレースホルダ 1"/>
          <p:cNvSpPr>
            <a:spLocks noGrp="1" noRot="1" noChangeAspect="1" noTextEdit="1"/>
          </p:cNvSpPr>
          <p:nvPr>
            <p:ph type="sldImg"/>
          </p:nvPr>
        </p:nvSpPr>
        <p:spPr>
          <a:ln/>
        </p:spPr>
      </p:sp>
      <p:sp>
        <p:nvSpPr>
          <p:cNvPr id="140291" name="ノート プレースホルダ 2"/>
          <p:cNvSpPr>
            <a:spLocks noGrp="1"/>
          </p:cNvSpPr>
          <p:nvPr>
            <p:ph type="body" idx="1"/>
          </p:nvPr>
        </p:nvSpPr>
        <p:spPr>
          <a:noFill/>
          <a:ln/>
        </p:spPr>
        <p:txBody>
          <a:bodyPr/>
          <a:lstStyle/>
          <a:p>
            <a:endParaRPr lang="en-US" altLang="ja-JP" dirty="0" smtClean="0"/>
          </a:p>
        </p:txBody>
      </p:sp>
      <p:sp>
        <p:nvSpPr>
          <p:cNvPr id="140292" name="スライド番号プレースホルダ 3"/>
          <p:cNvSpPr>
            <a:spLocks noGrp="1"/>
          </p:cNvSpPr>
          <p:nvPr>
            <p:ph type="sldNum" sz="quarter" idx="5"/>
          </p:nvPr>
        </p:nvSpPr>
        <p:spPr>
          <a:noFill/>
        </p:spPr>
        <p:txBody>
          <a:bodyPr/>
          <a:lstStyle/>
          <a:p>
            <a:fld id="{29B86EF4-F59E-4A3F-9A41-54E511F20ACA}" type="slidenum">
              <a:rPr lang="en-US" altLang="ja-JP">
                <a:solidFill>
                  <a:prstClr val="black"/>
                </a:solidFill>
              </a:rPr>
              <a:pPr/>
              <a:t>34</a:t>
            </a:fld>
            <a:endParaRPr lang="en-US" altLang="ja-JP">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35</a:t>
            </a:fld>
            <a:endParaRPr kumimoji="1" lang="ja-JP"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スライド イメージ プレースホルダ 1"/>
          <p:cNvSpPr>
            <a:spLocks noGrp="1" noRot="1" noChangeAspect="1" noTextEdit="1"/>
          </p:cNvSpPr>
          <p:nvPr>
            <p:ph type="sldImg"/>
          </p:nvPr>
        </p:nvSpPr>
        <p:spPr>
          <a:ln/>
        </p:spPr>
      </p:sp>
      <p:sp>
        <p:nvSpPr>
          <p:cNvPr id="122883" name="ノート プレースホルダ 2"/>
          <p:cNvSpPr>
            <a:spLocks noGrp="1"/>
          </p:cNvSpPr>
          <p:nvPr>
            <p:ph type="body" idx="1"/>
          </p:nvPr>
        </p:nvSpPr>
        <p:spPr>
          <a:noFill/>
          <a:ln/>
        </p:spPr>
        <p:txBody>
          <a:bodyPr/>
          <a:lstStyle/>
          <a:p>
            <a:pPr defTabSz="923544">
              <a:defRPr/>
            </a:pPr>
            <a:endParaRPr lang="en-US" altLang="ja-JP" dirty="0" smtClean="0"/>
          </a:p>
        </p:txBody>
      </p:sp>
      <p:sp>
        <p:nvSpPr>
          <p:cNvPr id="122884" name="スライド番号プレースホルダ 3"/>
          <p:cNvSpPr>
            <a:spLocks noGrp="1"/>
          </p:cNvSpPr>
          <p:nvPr>
            <p:ph type="sldNum" sz="quarter" idx="5"/>
          </p:nvPr>
        </p:nvSpPr>
        <p:spPr>
          <a:noFill/>
        </p:spPr>
        <p:txBody>
          <a:bodyPr/>
          <a:lstStyle/>
          <a:p>
            <a:fld id="{61796F2C-5773-4368-B019-9EB2BF32EDB5}" type="slidenum">
              <a:rPr lang="en-US" altLang="ja-JP" smtClean="0">
                <a:latin typeface="Arial" pitchFamily="34" charset="0"/>
              </a:rPr>
              <a:pPr/>
              <a:t>36</a:t>
            </a:fld>
            <a:endParaRPr lang="en-US" altLang="ja-JP" smtClean="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28E42438-BB63-41C7-BCAE-C5819CFB16F6}" type="slidenum">
              <a:rPr lang="en-US" altLang="ja-JP" smtClean="0">
                <a:latin typeface="Arial" pitchFamily="34" charset="0"/>
              </a:rPr>
              <a:pPr/>
              <a:t>37</a:t>
            </a:fld>
            <a:endParaRPr lang="en-US" altLang="ja-JP" smtClean="0">
              <a:latin typeface="Arial" pitchFamily="3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n-US" altLang="ja-JP"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スライド イメージ プレースホルダ 1"/>
          <p:cNvSpPr>
            <a:spLocks noGrp="1" noRot="1" noChangeAspect="1" noTextEdit="1"/>
          </p:cNvSpPr>
          <p:nvPr>
            <p:ph type="sldImg"/>
          </p:nvPr>
        </p:nvSpPr>
        <p:spPr>
          <a:ln/>
        </p:spPr>
      </p:sp>
      <p:sp>
        <p:nvSpPr>
          <p:cNvPr id="124931" name="ノート プレースホルダ 2"/>
          <p:cNvSpPr>
            <a:spLocks noGrp="1"/>
          </p:cNvSpPr>
          <p:nvPr>
            <p:ph type="body" idx="1"/>
          </p:nvPr>
        </p:nvSpPr>
        <p:spPr>
          <a:noFill/>
          <a:ln/>
        </p:spPr>
        <p:txBody>
          <a:bodyPr/>
          <a:lstStyle/>
          <a:p>
            <a:endParaRPr lang="ja-JP" altLang="en-US" dirty="0" smtClean="0"/>
          </a:p>
        </p:txBody>
      </p:sp>
      <p:sp>
        <p:nvSpPr>
          <p:cNvPr id="124932" name="スライド番号プレースホルダ 3"/>
          <p:cNvSpPr>
            <a:spLocks noGrp="1"/>
          </p:cNvSpPr>
          <p:nvPr>
            <p:ph type="sldNum" sz="quarter" idx="5"/>
          </p:nvPr>
        </p:nvSpPr>
        <p:spPr>
          <a:noFill/>
        </p:spPr>
        <p:txBody>
          <a:bodyPr/>
          <a:lstStyle/>
          <a:p>
            <a:fld id="{126DFE92-0478-4D38-9D2D-AD6B8C57B95B}" type="slidenum">
              <a:rPr lang="en-US" altLang="ja-JP" smtClean="0">
                <a:latin typeface="Arial" pitchFamily="34" charset="0"/>
              </a:rPr>
              <a:pPr/>
              <a:t>38</a:t>
            </a:fld>
            <a:endParaRPr lang="en-US" altLang="ja-JP"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スライド イメージ プレースホルダ 1"/>
          <p:cNvSpPr>
            <a:spLocks noGrp="1" noRot="1" noChangeAspect="1" noTextEdit="1"/>
          </p:cNvSpPr>
          <p:nvPr>
            <p:ph type="sldImg"/>
          </p:nvPr>
        </p:nvSpPr>
        <p:spPr>
          <a:ln/>
        </p:spPr>
      </p:sp>
      <p:sp>
        <p:nvSpPr>
          <p:cNvPr id="125955" name="ノート プレースホルダ 2"/>
          <p:cNvSpPr>
            <a:spLocks noGrp="1"/>
          </p:cNvSpPr>
          <p:nvPr>
            <p:ph type="body" idx="1"/>
          </p:nvPr>
        </p:nvSpPr>
        <p:spPr>
          <a:noFill/>
          <a:ln/>
        </p:spPr>
        <p:txBody>
          <a:bodyPr/>
          <a:lstStyle/>
          <a:p>
            <a:endParaRPr lang="en-US" altLang="ja-JP" dirty="0" smtClean="0"/>
          </a:p>
        </p:txBody>
      </p:sp>
      <p:sp>
        <p:nvSpPr>
          <p:cNvPr id="125956" name="スライド番号プレースホルダ 3"/>
          <p:cNvSpPr>
            <a:spLocks noGrp="1"/>
          </p:cNvSpPr>
          <p:nvPr>
            <p:ph type="sldNum" sz="quarter" idx="5"/>
          </p:nvPr>
        </p:nvSpPr>
        <p:spPr>
          <a:noFill/>
        </p:spPr>
        <p:txBody>
          <a:bodyPr/>
          <a:lstStyle/>
          <a:p>
            <a:fld id="{99AE9C47-A9AD-432E-A286-3E47FD42E4B3}" type="slidenum">
              <a:rPr lang="en-US" altLang="ja-JP" smtClean="0">
                <a:latin typeface="Arial" pitchFamily="34" charset="0"/>
              </a:rPr>
              <a:pPr/>
              <a:t>39</a:t>
            </a:fld>
            <a:endParaRPr lang="en-US" altLang="ja-JP"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smtClean="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4</a:t>
            </a:fld>
            <a:endParaRPr kumimoji="1" lang="ja-JP"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smtClean="0"/>
          </a:p>
        </p:txBody>
      </p:sp>
      <p:sp>
        <p:nvSpPr>
          <p:cNvPr id="4" name="スライド番号プレースホルダ 3"/>
          <p:cNvSpPr>
            <a:spLocks noGrp="1"/>
          </p:cNvSpPr>
          <p:nvPr>
            <p:ph type="sldNum" sz="quarter" idx="10"/>
          </p:nvPr>
        </p:nvSpPr>
        <p:spPr/>
        <p:txBody>
          <a:bodyPr/>
          <a:lstStyle/>
          <a:p>
            <a:pPr>
              <a:defRPr/>
            </a:pPr>
            <a:fld id="{F2B9DE28-EB10-4C60-B652-A592F34464FA}" type="slidenum">
              <a:rPr lang="en-US" altLang="ja-JP" smtClean="0"/>
              <a:pPr>
                <a:defRPr/>
              </a:pPr>
              <a:t>40</a:t>
            </a:fld>
            <a:endParaRPr lang="en-US" altLang="ja-JP"/>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F2B9DE28-EB10-4C60-B652-A592F34464FA}" type="slidenum">
              <a:rPr lang="en-US" altLang="ja-JP" smtClean="0"/>
              <a:pPr>
                <a:defRPr/>
              </a:pPr>
              <a:t>41</a:t>
            </a:fld>
            <a:endParaRPr lang="en-US" altLang="ja-JP"/>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pPr>
              <a:defRPr/>
            </a:pPr>
            <a:fld id="{F2B9DE28-EB10-4C60-B652-A592F34464FA}" type="slidenum">
              <a:rPr lang="en-US" altLang="ja-JP" smtClean="0"/>
              <a:pPr>
                <a:defRPr/>
              </a:pPr>
              <a:t>42</a:t>
            </a:fld>
            <a:endParaRPr lang="en-US" altLang="ja-JP"/>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43</a:t>
            </a:fld>
            <a:endParaRPr kumimoji="1" lang="ja-JP"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44</a:t>
            </a:fld>
            <a:endParaRPr kumimoji="1" lang="ja-JP"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45</a:t>
            </a:fld>
            <a:endParaRPr kumimoji="1" lang="ja-JP"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6004A08F-2E0A-497A-9E61-0D8EE54087AE}" type="slidenum">
              <a:rPr lang="en-US" altLang="ja-JP" smtClean="0">
                <a:ea typeface="ＭＳ Ｐゴシック" charset="-128"/>
              </a:rPr>
              <a:pPr/>
              <a:t>46</a:t>
            </a:fld>
            <a:endParaRPr lang="en-US" altLang="ja-JP" smtClean="0">
              <a:ea typeface="ＭＳ Ｐゴシック" charset="-128"/>
            </a:endParaRPr>
          </a:p>
        </p:txBody>
      </p:sp>
      <p:sp>
        <p:nvSpPr>
          <p:cNvPr id="88067" name="Rectangle 2"/>
          <p:cNvSpPr>
            <a:spLocks noGrp="1" noRot="1" noChangeAspect="1" noChangeArrowheads="1" noTextEdit="1"/>
          </p:cNvSpPr>
          <p:nvPr>
            <p:ph type="sldImg"/>
          </p:nvPr>
        </p:nvSpPr>
        <p:spPr>
          <a:xfrm>
            <a:off x="920750" y="746125"/>
            <a:ext cx="4967288" cy="3725863"/>
          </a:xfrm>
          <a:ln/>
        </p:spPr>
      </p:sp>
      <p:sp>
        <p:nvSpPr>
          <p:cNvPr id="88068" name="Rectangle 3"/>
          <p:cNvSpPr>
            <a:spLocks noGrp="1" noChangeArrowheads="1"/>
          </p:cNvSpPr>
          <p:nvPr>
            <p:ph type="body" idx="1"/>
          </p:nvPr>
        </p:nvSpPr>
        <p:spPr>
          <a:noFill/>
          <a:ln/>
        </p:spPr>
        <p:txBody>
          <a:bodyPr/>
          <a:lstStyle/>
          <a:p>
            <a:pPr eaLnBrk="1" hangingPunct="1"/>
            <a:endParaRPr lang="ja-JP"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47</a:t>
            </a:fld>
            <a:endParaRPr kumimoji="1" lang="ja-JP"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スライド イメージ プレースホルダ 1"/>
          <p:cNvSpPr>
            <a:spLocks noGrp="1" noRot="1" noChangeAspect="1" noTextEdit="1"/>
          </p:cNvSpPr>
          <p:nvPr>
            <p:ph type="sldImg"/>
          </p:nvPr>
        </p:nvSpPr>
        <p:spPr>
          <a:ln/>
        </p:spPr>
      </p:sp>
      <p:sp>
        <p:nvSpPr>
          <p:cNvPr id="93187" name="ノート プレースホルダ 2"/>
          <p:cNvSpPr>
            <a:spLocks noGrp="1"/>
          </p:cNvSpPr>
          <p:nvPr>
            <p:ph type="body" idx="1"/>
          </p:nvPr>
        </p:nvSpPr>
        <p:spPr>
          <a:noFill/>
          <a:ln/>
        </p:spPr>
        <p:txBody>
          <a:bodyPr/>
          <a:lstStyle/>
          <a:p>
            <a:endParaRPr lang="ja-JP" altLang="en-US" dirty="0" smtClean="0"/>
          </a:p>
        </p:txBody>
      </p:sp>
      <p:sp>
        <p:nvSpPr>
          <p:cNvPr id="93188" name="スライド番号プレースホルダ 3"/>
          <p:cNvSpPr>
            <a:spLocks noGrp="1"/>
          </p:cNvSpPr>
          <p:nvPr>
            <p:ph type="sldNum" sz="quarter" idx="5"/>
          </p:nvPr>
        </p:nvSpPr>
        <p:spPr>
          <a:noFill/>
        </p:spPr>
        <p:txBody>
          <a:bodyPr/>
          <a:lstStyle/>
          <a:p>
            <a:fld id="{5957D1DF-DF62-42A7-95DD-AE9485BBE6D5}" type="slidenum">
              <a:rPr lang="en-US" altLang="ja-JP" smtClean="0">
                <a:ea typeface="ＭＳ Ｐゴシック" charset="-128"/>
              </a:rPr>
              <a:pPr/>
              <a:t>48</a:t>
            </a:fld>
            <a:endParaRPr lang="en-US" altLang="ja-JP" smtClean="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smtClean="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49</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5</a:t>
            </a:fld>
            <a:endParaRPr kumimoji="1" lang="ja-JP"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50</a:t>
            </a:fld>
            <a:endParaRPr kumimoji="1" lang="ja-JP"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51</a:t>
            </a:fld>
            <a:endParaRPr kumimoji="1" lang="ja-JP"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52</a:t>
            </a:fld>
            <a:endParaRPr kumimoji="1" lang="ja-JP"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smtClean="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53</a:t>
            </a:fld>
            <a:endParaRPr kumimoji="1" lang="ja-JP"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54</a:t>
            </a:fld>
            <a:endParaRPr kumimoji="1" lang="ja-JP"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lnSpcReduction="10000"/>
          </a:bodyPr>
          <a:lstStyle/>
          <a:p>
            <a:endParaRPr lang="en-US" altLang="ja-JP" dirty="0" smtClean="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55</a:t>
            </a:fld>
            <a:endParaRPr kumimoji="1" lang="ja-JP"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56</a:t>
            </a:fld>
            <a:endParaRPr kumimoji="1" lang="ja-JP"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57</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smtClean="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6</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7</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smtClean="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8</a:t>
            </a:fld>
            <a:endParaRPr kumimoji="1"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4D2A3018-740F-4FD9-91F2-76C76C7C0597}" type="slidenum">
              <a:rPr kumimoji="1" lang="ja-JP" altLang="en-US" smtClean="0"/>
              <a:pPr/>
              <a:t>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タイトル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ja-JP" altLang="en-US" smtClean="0"/>
              <a:t>マスタ タイトルの書式設定</a:t>
            </a:r>
            <a:endParaRPr kumimoji="0" lang="en-US"/>
          </a:p>
        </p:txBody>
      </p:sp>
      <p:sp>
        <p:nvSpPr>
          <p:cNvPr id="17" name="サブタイトル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ja-JP" altLang="en-US" smtClean="0"/>
              <a:t>マスタ サブタイトルの書式設定</a:t>
            </a:r>
            <a:endParaRPr kumimoji="0" lang="en-US"/>
          </a:p>
        </p:txBody>
      </p:sp>
      <p:grpSp>
        <p:nvGrpSpPr>
          <p:cNvPr id="2" name="グループ化 1"/>
          <p:cNvGrpSpPr/>
          <p:nvPr/>
        </p:nvGrpSpPr>
        <p:grpSpPr>
          <a:xfrm>
            <a:off x="-3765" y="4953000"/>
            <a:ext cx="9147765" cy="1912088"/>
            <a:chOff x="-3765" y="4832896"/>
            <a:chExt cx="9147765" cy="2032192"/>
          </a:xfrm>
        </p:grpSpPr>
        <p:sp>
          <p:nvSpPr>
            <p:cNvPr id="7" name="フリーフォーム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フリーフォーム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フリーフォーム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線コネクタ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付プレースホルダ 29"/>
          <p:cNvSpPr>
            <a:spLocks noGrp="1"/>
          </p:cNvSpPr>
          <p:nvPr>
            <p:ph type="dt" sz="half" idx="10"/>
          </p:nvPr>
        </p:nvSpPr>
        <p:spPr/>
        <p:txBody>
          <a:bodyPr/>
          <a:lstStyle>
            <a:lvl1pPr>
              <a:defRPr>
                <a:solidFill>
                  <a:srgbClr val="FFFFFF"/>
                </a:solidFill>
              </a:defRPr>
            </a:lvl1pPr>
            <a:extLst/>
          </a:lstStyle>
          <a:p>
            <a:fld id="{344C747E-5BB6-408D-889B-51748A67CEDD}" type="datetimeFigureOut">
              <a:rPr kumimoji="1" lang="ja-JP" altLang="en-US" smtClean="0"/>
              <a:pPr/>
              <a:t>2014/4/23</a:t>
            </a:fld>
            <a:endParaRPr kumimoji="1" lang="ja-JP" altLang="en-US"/>
          </a:p>
        </p:txBody>
      </p:sp>
      <p:sp>
        <p:nvSpPr>
          <p:cNvPr id="19" name="フッター プレースホルダ 18"/>
          <p:cNvSpPr>
            <a:spLocks noGrp="1"/>
          </p:cNvSpPr>
          <p:nvPr>
            <p:ph type="ftr" sz="quarter" idx="11"/>
          </p:nvPr>
        </p:nvSpPr>
        <p:spPr/>
        <p:txBody>
          <a:bodyPr/>
          <a:lstStyle>
            <a:lvl1pPr>
              <a:defRPr>
                <a:solidFill>
                  <a:schemeClr val="accent1">
                    <a:tint val="20000"/>
                  </a:schemeClr>
                </a:solidFill>
              </a:defRPr>
            </a:lvl1pPr>
            <a:extLst/>
          </a:lstStyle>
          <a:p>
            <a:endParaRPr kumimoji="1" lang="ja-JP" altLang="en-US"/>
          </a:p>
        </p:txBody>
      </p:sp>
      <p:sp>
        <p:nvSpPr>
          <p:cNvPr id="27" name="スライド番号プレースホルダ 26"/>
          <p:cNvSpPr>
            <a:spLocks noGrp="1"/>
          </p:cNvSpPr>
          <p:nvPr>
            <p:ph type="sldNum" sz="quarter" idx="12"/>
          </p:nvPr>
        </p:nvSpPr>
        <p:spPr/>
        <p:txBody>
          <a:bodyPr/>
          <a:lstStyle>
            <a:lvl1pPr>
              <a:defRPr>
                <a:solidFill>
                  <a:srgbClr val="FFFFFF"/>
                </a:solidFill>
              </a:defRPr>
            </a:lvl1pPr>
            <a:extLst/>
          </a:lstStyle>
          <a:p>
            <a:fld id="{5CDA22FE-7B16-4192-82B6-724F8B460CA0}"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extLst/>
          </a:lstStyle>
          <a:p>
            <a:r>
              <a:rPr kumimoji="0" lang="ja-JP" altLang="en-US" smtClean="0"/>
              <a:t>マスタ タイトルの書式設定</a:t>
            </a:r>
            <a:endParaRPr kumimoji="0" lang="en-US"/>
          </a:p>
        </p:txBody>
      </p:sp>
      <p:sp>
        <p:nvSpPr>
          <p:cNvPr id="3" name="縦書きテキスト プレースホルダ 2"/>
          <p:cNvSpPr>
            <a:spLocks noGrp="1"/>
          </p:cNvSpPr>
          <p:nvPr>
            <p:ph type="body" orient="vert" idx="1"/>
          </p:nvPr>
        </p:nvSpPr>
        <p:spPr>
          <a:xfrm>
            <a:off x="457200" y="1481329"/>
            <a:ext cx="8229600" cy="4386071"/>
          </a:xfrm>
        </p:spPr>
        <p:txBody>
          <a:bodyPr vert="eaVert"/>
          <a:lstStyle>
            <a:extLs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 3"/>
          <p:cNvSpPr>
            <a:spLocks noGrp="1"/>
          </p:cNvSpPr>
          <p:nvPr>
            <p:ph type="dt" sz="half" idx="10"/>
          </p:nvPr>
        </p:nvSpPr>
        <p:spPr/>
        <p:txBody>
          <a:bodyPr/>
          <a:lstStyle>
            <a:extLst/>
          </a:lstStyle>
          <a:p>
            <a:fld id="{344C747E-5BB6-408D-889B-51748A67CEDD}" type="datetimeFigureOut">
              <a:rPr kumimoji="1" lang="ja-JP" altLang="en-US" smtClean="0"/>
              <a:pPr/>
              <a:t>2014/4/23</a:t>
            </a:fld>
            <a:endParaRPr kumimoji="1" lang="ja-JP" altLang="en-US"/>
          </a:p>
        </p:txBody>
      </p:sp>
      <p:sp>
        <p:nvSpPr>
          <p:cNvPr id="5" name="フッター プレースホルダ 4"/>
          <p:cNvSpPr>
            <a:spLocks noGrp="1"/>
          </p:cNvSpPr>
          <p:nvPr>
            <p:ph type="ftr" sz="quarter" idx="11"/>
          </p:nvPr>
        </p:nvSpPr>
        <p:spPr/>
        <p:txBody>
          <a:bodyPr/>
          <a:lstStyle>
            <a:extLst/>
          </a:lstStyle>
          <a:p>
            <a:endParaRPr kumimoji="1" lang="ja-JP" altLang="en-US"/>
          </a:p>
        </p:txBody>
      </p:sp>
      <p:sp>
        <p:nvSpPr>
          <p:cNvPr id="6" name="スライド番号プレースホルダ 5"/>
          <p:cNvSpPr>
            <a:spLocks noGrp="1"/>
          </p:cNvSpPr>
          <p:nvPr>
            <p:ph type="sldNum" sz="quarter" idx="12"/>
          </p:nvPr>
        </p:nvSpPr>
        <p:spPr/>
        <p:txBody>
          <a:bodyPr/>
          <a:lstStyle>
            <a:extLst/>
          </a:lstStyle>
          <a:p>
            <a:fld id="{5CDA22FE-7B16-4192-82B6-724F8B460CA0}"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844013" y="274640"/>
            <a:ext cx="1777470" cy="5592761"/>
          </a:xfrm>
        </p:spPr>
        <p:txBody>
          <a:bodyPr vert="eaVert"/>
          <a:lstStyle>
            <a:extLst/>
          </a:lstStyle>
          <a:p>
            <a:r>
              <a:rPr kumimoji="0" lang="ja-JP" altLang="en-US" smtClean="0"/>
              <a:t>マスタ タイトルの書式設定</a:t>
            </a:r>
            <a:endParaRPr kumimoji="0" lang="en-US"/>
          </a:p>
        </p:txBody>
      </p:sp>
      <p:sp>
        <p:nvSpPr>
          <p:cNvPr id="3" name="縦書きテキスト プレースホルダ 2"/>
          <p:cNvSpPr>
            <a:spLocks noGrp="1"/>
          </p:cNvSpPr>
          <p:nvPr>
            <p:ph type="body" orient="vert" idx="1"/>
          </p:nvPr>
        </p:nvSpPr>
        <p:spPr>
          <a:xfrm>
            <a:off x="457200" y="274641"/>
            <a:ext cx="6324600" cy="5592760"/>
          </a:xfrm>
        </p:spPr>
        <p:txBody>
          <a:bodyPr vert="eaVert"/>
          <a:lstStyle>
            <a:extLs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 3"/>
          <p:cNvSpPr>
            <a:spLocks noGrp="1"/>
          </p:cNvSpPr>
          <p:nvPr>
            <p:ph type="dt" sz="half" idx="10"/>
          </p:nvPr>
        </p:nvSpPr>
        <p:spPr/>
        <p:txBody>
          <a:bodyPr/>
          <a:lstStyle>
            <a:extLst/>
          </a:lstStyle>
          <a:p>
            <a:fld id="{344C747E-5BB6-408D-889B-51748A67CEDD}" type="datetimeFigureOut">
              <a:rPr kumimoji="1" lang="ja-JP" altLang="en-US" smtClean="0"/>
              <a:pPr/>
              <a:t>2014/4/23</a:t>
            </a:fld>
            <a:endParaRPr kumimoji="1" lang="ja-JP" altLang="en-US"/>
          </a:p>
        </p:txBody>
      </p:sp>
      <p:sp>
        <p:nvSpPr>
          <p:cNvPr id="5" name="フッター プレースホルダ 4"/>
          <p:cNvSpPr>
            <a:spLocks noGrp="1"/>
          </p:cNvSpPr>
          <p:nvPr>
            <p:ph type="ftr" sz="quarter" idx="11"/>
          </p:nvPr>
        </p:nvSpPr>
        <p:spPr/>
        <p:txBody>
          <a:bodyPr/>
          <a:lstStyle>
            <a:extLst/>
          </a:lstStyle>
          <a:p>
            <a:endParaRPr kumimoji="1" lang="ja-JP" altLang="en-US"/>
          </a:p>
        </p:txBody>
      </p:sp>
      <p:sp>
        <p:nvSpPr>
          <p:cNvPr id="6" name="スライド番号プレースホルダ 5"/>
          <p:cNvSpPr>
            <a:spLocks noGrp="1"/>
          </p:cNvSpPr>
          <p:nvPr>
            <p:ph type="sldNum" sz="quarter" idx="12"/>
          </p:nvPr>
        </p:nvSpPr>
        <p:spPr/>
        <p:txBody>
          <a:bodyPr/>
          <a:lstStyle>
            <a:extLst/>
          </a:lstStyle>
          <a:p>
            <a:fld id="{5CDA22FE-7B16-4192-82B6-724F8B460CA0}"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p:txBody>
          <a:bodyPr/>
          <a:lstStyle>
            <a:extLs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 3"/>
          <p:cNvSpPr>
            <a:spLocks noGrp="1"/>
          </p:cNvSpPr>
          <p:nvPr>
            <p:ph type="dt" sz="half" idx="10"/>
          </p:nvPr>
        </p:nvSpPr>
        <p:spPr/>
        <p:txBody>
          <a:bodyPr/>
          <a:lstStyle>
            <a:extLst/>
          </a:lstStyle>
          <a:p>
            <a:fld id="{344C747E-5BB6-408D-889B-51748A67CEDD}" type="datetimeFigureOut">
              <a:rPr kumimoji="1" lang="ja-JP" altLang="en-US" smtClean="0"/>
              <a:pPr/>
              <a:t>2014/4/23</a:t>
            </a:fld>
            <a:endParaRPr kumimoji="1" lang="ja-JP" altLang="en-US"/>
          </a:p>
        </p:txBody>
      </p:sp>
      <p:sp>
        <p:nvSpPr>
          <p:cNvPr id="5" name="フッター プレースホルダ 4"/>
          <p:cNvSpPr>
            <a:spLocks noGrp="1"/>
          </p:cNvSpPr>
          <p:nvPr>
            <p:ph type="ftr" sz="quarter" idx="11"/>
          </p:nvPr>
        </p:nvSpPr>
        <p:spPr/>
        <p:txBody>
          <a:bodyPr/>
          <a:lstStyle>
            <a:extLst/>
          </a:lstStyle>
          <a:p>
            <a:endParaRPr kumimoji="1" lang="ja-JP" altLang="en-US"/>
          </a:p>
        </p:txBody>
      </p:sp>
      <p:sp>
        <p:nvSpPr>
          <p:cNvPr id="6" name="スライド番号プレースホルダ 5"/>
          <p:cNvSpPr>
            <a:spLocks noGrp="1"/>
          </p:cNvSpPr>
          <p:nvPr>
            <p:ph type="sldNum" sz="quarter" idx="12"/>
          </p:nvPr>
        </p:nvSpPr>
        <p:spPr/>
        <p:txBody>
          <a:bodyPr/>
          <a:lstStyle>
            <a:extLst/>
          </a:lstStyle>
          <a:p>
            <a:fld id="{5CDA22FE-7B16-4192-82B6-724F8B460CA0}" type="slidenum">
              <a:rPr kumimoji="1" lang="ja-JP" altLang="en-US" smtClean="0"/>
              <a:pPr/>
              <a:t>&lt;#&gt;</a:t>
            </a:fld>
            <a:endParaRPr kumimoji="1" lang="ja-JP" altLang="en-US"/>
          </a:p>
        </p:txBody>
      </p:sp>
      <p:sp>
        <p:nvSpPr>
          <p:cNvPr id="7" name="タイトル 6"/>
          <p:cNvSpPr>
            <a:spLocks noGrp="1"/>
          </p:cNvSpPr>
          <p:nvPr>
            <p:ph type="title"/>
          </p:nvPr>
        </p:nvSpPr>
        <p:spPr/>
        <p:txBody>
          <a:bodyPr rtlCol="0"/>
          <a:lstStyle>
            <a:extLst/>
          </a:lstStyle>
          <a:p>
            <a:r>
              <a:rPr kumimoji="0" lang="ja-JP" altLang="en-US" smtClean="0"/>
              <a:t>マスタ タイトルの書式設定</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2">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ja-JP" altLang="en-US" smtClean="0"/>
              <a:t>マスタ タイトルの書式設定</a:t>
            </a:r>
            <a:endParaRPr kumimoji="0" lang="en-US"/>
          </a:p>
        </p:txBody>
      </p:sp>
      <p:sp>
        <p:nvSpPr>
          <p:cNvPr id="3" name="テキスト プレースホルダ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ja-JP" altLang="en-US" smtClean="0"/>
              <a:t>マスタ テキストの書式設定</a:t>
            </a:r>
          </a:p>
        </p:txBody>
      </p:sp>
      <p:sp>
        <p:nvSpPr>
          <p:cNvPr id="4" name="日付プレースホルダ 3"/>
          <p:cNvSpPr>
            <a:spLocks noGrp="1"/>
          </p:cNvSpPr>
          <p:nvPr>
            <p:ph type="dt" sz="half" idx="10"/>
          </p:nvPr>
        </p:nvSpPr>
        <p:spPr/>
        <p:txBody>
          <a:bodyPr/>
          <a:lstStyle>
            <a:extLst/>
          </a:lstStyle>
          <a:p>
            <a:fld id="{344C747E-5BB6-408D-889B-51748A67CEDD}" type="datetimeFigureOut">
              <a:rPr kumimoji="1" lang="ja-JP" altLang="en-US" smtClean="0"/>
              <a:pPr/>
              <a:t>2014/4/23</a:t>
            </a:fld>
            <a:endParaRPr kumimoji="1" lang="ja-JP" altLang="en-US"/>
          </a:p>
        </p:txBody>
      </p:sp>
      <p:sp>
        <p:nvSpPr>
          <p:cNvPr id="5" name="フッター プレースホルダ 4"/>
          <p:cNvSpPr>
            <a:spLocks noGrp="1"/>
          </p:cNvSpPr>
          <p:nvPr>
            <p:ph type="ftr" sz="quarter" idx="11"/>
          </p:nvPr>
        </p:nvSpPr>
        <p:spPr/>
        <p:txBody>
          <a:bodyPr/>
          <a:lstStyle>
            <a:extLst/>
          </a:lstStyle>
          <a:p>
            <a:endParaRPr kumimoji="1" lang="ja-JP" altLang="en-US"/>
          </a:p>
        </p:txBody>
      </p:sp>
      <p:sp>
        <p:nvSpPr>
          <p:cNvPr id="6" name="スライド番号プレースホルダ 5"/>
          <p:cNvSpPr>
            <a:spLocks noGrp="1"/>
          </p:cNvSpPr>
          <p:nvPr>
            <p:ph type="sldNum" sz="quarter" idx="12"/>
          </p:nvPr>
        </p:nvSpPr>
        <p:spPr/>
        <p:txBody>
          <a:bodyPr/>
          <a:lstStyle>
            <a:extLst/>
          </a:lstStyle>
          <a:p>
            <a:fld id="{5CDA22FE-7B16-4192-82B6-724F8B460CA0}" type="slidenum">
              <a:rPr kumimoji="1" lang="ja-JP" altLang="en-US" smtClean="0"/>
              <a:pPr/>
              <a:t>&lt;#&gt;</a:t>
            </a:fld>
            <a:endParaRPr kumimoji="1" lang="ja-JP" altLang="en-US"/>
          </a:p>
        </p:txBody>
      </p:sp>
      <p:sp>
        <p:nvSpPr>
          <p:cNvPr id="7" name="山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山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bg>
      <p:bgRef idx="1002">
        <a:schemeClr val="bg1"/>
      </p:bgRef>
    </p:bg>
    <p:spTree>
      <p:nvGrpSpPr>
        <p:cNvPr id="1" name=""/>
        <p:cNvGrpSpPr/>
        <p:nvPr/>
      </p:nvGrpSpPr>
      <p:grpSpPr>
        <a:xfrm>
          <a:off x="0" y="0"/>
          <a:ext cx="0" cy="0"/>
          <a:chOff x="0" y="0"/>
          <a:chExt cx="0" cy="0"/>
        </a:xfrm>
      </p:grpSpPr>
      <p:sp>
        <p:nvSpPr>
          <p:cNvPr id="3" name="コンテンツ プレースホルダ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コンテンツ プレースホルダ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 4"/>
          <p:cNvSpPr>
            <a:spLocks noGrp="1"/>
          </p:cNvSpPr>
          <p:nvPr>
            <p:ph type="dt" sz="half" idx="10"/>
          </p:nvPr>
        </p:nvSpPr>
        <p:spPr/>
        <p:txBody>
          <a:bodyPr/>
          <a:lstStyle>
            <a:extLst/>
          </a:lstStyle>
          <a:p>
            <a:fld id="{344C747E-5BB6-408D-889B-51748A67CEDD}" type="datetimeFigureOut">
              <a:rPr kumimoji="1" lang="ja-JP" altLang="en-US" smtClean="0"/>
              <a:pPr/>
              <a:t>2014/4/23</a:t>
            </a:fld>
            <a:endParaRPr kumimoji="1" lang="ja-JP" altLang="en-US"/>
          </a:p>
        </p:txBody>
      </p:sp>
      <p:sp>
        <p:nvSpPr>
          <p:cNvPr id="6" name="フッター プレースホルダ 5"/>
          <p:cNvSpPr>
            <a:spLocks noGrp="1"/>
          </p:cNvSpPr>
          <p:nvPr>
            <p:ph type="ftr" sz="quarter" idx="11"/>
          </p:nvPr>
        </p:nvSpPr>
        <p:spPr/>
        <p:txBody>
          <a:bodyPr/>
          <a:lstStyle>
            <a:extLst/>
          </a:lstStyle>
          <a:p>
            <a:endParaRPr kumimoji="1" lang="ja-JP" altLang="en-US"/>
          </a:p>
        </p:txBody>
      </p:sp>
      <p:sp>
        <p:nvSpPr>
          <p:cNvPr id="7" name="スライド番号プレースホルダ 6"/>
          <p:cNvSpPr>
            <a:spLocks noGrp="1"/>
          </p:cNvSpPr>
          <p:nvPr>
            <p:ph type="sldNum" sz="quarter" idx="12"/>
          </p:nvPr>
        </p:nvSpPr>
        <p:spPr/>
        <p:txBody>
          <a:bodyPr/>
          <a:lstStyle>
            <a:extLst/>
          </a:lstStyle>
          <a:p>
            <a:fld id="{5CDA22FE-7B16-4192-82B6-724F8B460CA0}" type="slidenum">
              <a:rPr kumimoji="1" lang="ja-JP" altLang="en-US" smtClean="0"/>
              <a:pPr/>
              <a:t>&lt;#&gt;</a:t>
            </a:fld>
            <a:endParaRPr kumimoji="1" lang="ja-JP" altLang="en-US"/>
          </a:p>
        </p:txBody>
      </p:sp>
      <p:sp>
        <p:nvSpPr>
          <p:cNvPr id="8" name="タイトル 7"/>
          <p:cNvSpPr>
            <a:spLocks noGrp="1"/>
          </p:cNvSpPr>
          <p:nvPr>
            <p:ph type="title"/>
          </p:nvPr>
        </p:nvSpPr>
        <p:spPr/>
        <p:txBody>
          <a:bodyPr rtlCol="0"/>
          <a:lstStyle>
            <a:extLst/>
          </a:lstStyle>
          <a:p>
            <a:r>
              <a:rPr kumimoji="0" lang="ja-JP" altLang="en-US" smtClean="0"/>
              <a:t>マスタ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8229600" cy="1143000"/>
          </a:xfrm>
        </p:spPr>
        <p:txBody>
          <a:bodyPr anchor="ctr"/>
          <a:lstStyle>
            <a:lvl1pPr>
              <a:defRPr/>
            </a:lvl1pPr>
            <a:extLst/>
          </a:lstStyle>
          <a:p>
            <a:r>
              <a:rPr kumimoji="0" lang="ja-JP" altLang="en-US" smtClean="0"/>
              <a:t>マスタ タイトルの書式設定</a:t>
            </a:r>
            <a:endParaRPr kumimoji="0" lang="en-US"/>
          </a:p>
        </p:txBody>
      </p:sp>
      <p:sp>
        <p:nvSpPr>
          <p:cNvPr id="3" name="テキスト プレースホルダ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smtClean="0"/>
              <a:t>マスタ テキストの書式設定</a:t>
            </a:r>
          </a:p>
        </p:txBody>
      </p:sp>
      <p:sp>
        <p:nvSpPr>
          <p:cNvPr id="4" name="テキスト プレースホルダ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ja-JP" altLang="en-US" smtClean="0"/>
              <a:t>マスタ テキストの書式設定</a:t>
            </a:r>
          </a:p>
        </p:txBody>
      </p:sp>
      <p:sp>
        <p:nvSpPr>
          <p:cNvPr id="5" name="コンテンツ プレースホルダ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6" name="コンテンツ プレースホルダ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日付プレースホルダ 6"/>
          <p:cNvSpPr>
            <a:spLocks noGrp="1"/>
          </p:cNvSpPr>
          <p:nvPr>
            <p:ph type="dt" sz="half" idx="10"/>
          </p:nvPr>
        </p:nvSpPr>
        <p:spPr/>
        <p:txBody>
          <a:bodyPr/>
          <a:lstStyle>
            <a:extLst/>
          </a:lstStyle>
          <a:p>
            <a:fld id="{344C747E-5BB6-408D-889B-51748A67CEDD}" type="datetimeFigureOut">
              <a:rPr kumimoji="1" lang="ja-JP" altLang="en-US" smtClean="0"/>
              <a:pPr/>
              <a:t>2014/4/23</a:t>
            </a:fld>
            <a:endParaRPr kumimoji="1" lang="ja-JP" altLang="en-US"/>
          </a:p>
        </p:txBody>
      </p:sp>
      <p:sp>
        <p:nvSpPr>
          <p:cNvPr id="8" name="フッター プレースホルダ 7"/>
          <p:cNvSpPr>
            <a:spLocks noGrp="1"/>
          </p:cNvSpPr>
          <p:nvPr>
            <p:ph type="ftr" sz="quarter" idx="11"/>
          </p:nvPr>
        </p:nvSpPr>
        <p:spPr/>
        <p:txBody>
          <a:bodyPr/>
          <a:lstStyle>
            <a:extLst/>
          </a:lstStyle>
          <a:p>
            <a:endParaRPr kumimoji="1" lang="ja-JP" altLang="en-US"/>
          </a:p>
        </p:txBody>
      </p:sp>
      <p:sp>
        <p:nvSpPr>
          <p:cNvPr id="9" name="スライド番号プレースホルダ 8"/>
          <p:cNvSpPr>
            <a:spLocks noGrp="1"/>
          </p:cNvSpPr>
          <p:nvPr>
            <p:ph type="sldNum" sz="quarter" idx="12"/>
          </p:nvPr>
        </p:nvSpPr>
        <p:spPr/>
        <p:txBody>
          <a:bodyPr/>
          <a:lstStyle>
            <a:extLst/>
          </a:lstStyle>
          <a:p>
            <a:fld id="{5CDA22FE-7B16-4192-82B6-724F8B460CA0}" type="slidenum">
              <a:rPr kumimoji="1" lang="ja-JP" altLang="en-US" smtClean="0"/>
              <a:pPr/>
              <a:t>&lt;#&gt;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bg>
      <p:bgRef idx="1002">
        <a:schemeClr val="bg1"/>
      </p:bgRef>
    </p:bg>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p:txBody>
          <a:bodyPr/>
          <a:lstStyle>
            <a:extLst/>
          </a:lstStyle>
          <a:p>
            <a:fld id="{344C747E-5BB6-408D-889B-51748A67CEDD}" type="datetimeFigureOut">
              <a:rPr kumimoji="1" lang="ja-JP" altLang="en-US" smtClean="0"/>
              <a:pPr/>
              <a:t>2014/4/23</a:t>
            </a:fld>
            <a:endParaRPr kumimoji="1" lang="ja-JP" altLang="en-US"/>
          </a:p>
        </p:txBody>
      </p:sp>
      <p:sp>
        <p:nvSpPr>
          <p:cNvPr id="4" name="フッター プレースホルダ 3"/>
          <p:cNvSpPr>
            <a:spLocks noGrp="1"/>
          </p:cNvSpPr>
          <p:nvPr>
            <p:ph type="ftr" sz="quarter" idx="11"/>
          </p:nvPr>
        </p:nvSpPr>
        <p:spPr/>
        <p:txBody>
          <a:bodyPr/>
          <a:lstStyle>
            <a:extLst/>
          </a:lstStyle>
          <a:p>
            <a:endParaRPr kumimoji="1" lang="ja-JP" altLang="en-US"/>
          </a:p>
        </p:txBody>
      </p:sp>
      <p:sp>
        <p:nvSpPr>
          <p:cNvPr id="5" name="スライド番号プレースホルダ 4"/>
          <p:cNvSpPr>
            <a:spLocks noGrp="1"/>
          </p:cNvSpPr>
          <p:nvPr>
            <p:ph type="sldNum" sz="quarter" idx="12"/>
          </p:nvPr>
        </p:nvSpPr>
        <p:spPr/>
        <p:txBody>
          <a:bodyPr/>
          <a:lstStyle>
            <a:extLst/>
          </a:lstStyle>
          <a:p>
            <a:fld id="{5CDA22FE-7B16-4192-82B6-724F8B460CA0}" type="slidenum">
              <a:rPr kumimoji="1" lang="ja-JP" altLang="en-US" smtClean="0"/>
              <a:pPr/>
              <a:t>&lt;#&gt;</a:t>
            </a:fld>
            <a:endParaRPr kumimoji="1" lang="ja-JP" altLang="en-US"/>
          </a:p>
        </p:txBody>
      </p:sp>
      <p:sp>
        <p:nvSpPr>
          <p:cNvPr id="6" name="タイトル 5"/>
          <p:cNvSpPr>
            <a:spLocks noGrp="1"/>
          </p:cNvSpPr>
          <p:nvPr>
            <p:ph type="title"/>
          </p:nvPr>
        </p:nvSpPr>
        <p:spPr/>
        <p:txBody>
          <a:bodyPr rtlCol="0"/>
          <a:lstStyle>
            <a:extLst/>
          </a:lstStyle>
          <a:p>
            <a:r>
              <a:rPr kumimoji="0" lang="ja-JP" altLang="en-US" smtClean="0"/>
              <a:t>マスタ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extLst/>
          </a:lstStyle>
          <a:p>
            <a:fld id="{344C747E-5BB6-408D-889B-51748A67CEDD}" type="datetimeFigureOut">
              <a:rPr kumimoji="1" lang="ja-JP" altLang="en-US" smtClean="0"/>
              <a:pPr/>
              <a:t>2014/4/23</a:t>
            </a:fld>
            <a:endParaRPr kumimoji="1" lang="ja-JP" altLang="en-US"/>
          </a:p>
        </p:txBody>
      </p:sp>
      <p:sp>
        <p:nvSpPr>
          <p:cNvPr id="3" name="フッター プレースホルダ 2"/>
          <p:cNvSpPr>
            <a:spLocks noGrp="1"/>
          </p:cNvSpPr>
          <p:nvPr>
            <p:ph type="ftr" sz="quarter" idx="11"/>
          </p:nvPr>
        </p:nvSpPr>
        <p:spPr/>
        <p:txBody>
          <a:bodyPr/>
          <a:lstStyle>
            <a:extLst/>
          </a:lstStyle>
          <a:p>
            <a:endParaRPr kumimoji="1" lang="ja-JP" altLang="en-US"/>
          </a:p>
        </p:txBody>
      </p:sp>
      <p:sp>
        <p:nvSpPr>
          <p:cNvPr id="4" name="スライド番号プレースホルダ 3"/>
          <p:cNvSpPr>
            <a:spLocks noGrp="1"/>
          </p:cNvSpPr>
          <p:nvPr>
            <p:ph type="sldNum" sz="quarter" idx="12"/>
          </p:nvPr>
        </p:nvSpPr>
        <p:spPr/>
        <p:txBody>
          <a:bodyPr/>
          <a:lstStyle>
            <a:extLst/>
          </a:lstStyle>
          <a:p>
            <a:fld id="{5CDA22FE-7B16-4192-82B6-724F8B460CA0}"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bg>
      <p:bgRef idx="1003">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ja-JP" altLang="en-US" smtClean="0"/>
              <a:t>マスタ タイトルの書式設定</a:t>
            </a:r>
            <a:endParaRPr kumimoji="0" lang="en-US"/>
          </a:p>
        </p:txBody>
      </p:sp>
      <p:sp>
        <p:nvSpPr>
          <p:cNvPr id="3" name="テキスト プレースホルダ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ja-JP" altLang="en-US" smtClean="0"/>
              <a:t>マスタ テキストの書式設定</a:t>
            </a:r>
          </a:p>
        </p:txBody>
      </p:sp>
      <p:sp>
        <p:nvSpPr>
          <p:cNvPr id="4" name="コンテンツ プレースホルダ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ja-JP" altLang="en-US" smtClean="0"/>
              <a:t>マスタ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 4"/>
          <p:cNvSpPr>
            <a:spLocks noGrp="1"/>
          </p:cNvSpPr>
          <p:nvPr>
            <p:ph type="dt" sz="half" idx="10"/>
          </p:nvPr>
        </p:nvSpPr>
        <p:spPr>
          <a:xfrm>
            <a:off x="6727032" y="6407944"/>
            <a:ext cx="1920240" cy="365760"/>
          </a:xfrm>
        </p:spPr>
        <p:txBody>
          <a:bodyPr/>
          <a:lstStyle>
            <a:extLst/>
          </a:lstStyle>
          <a:p>
            <a:fld id="{344C747E-5BB6-408D-889B-51748A67CEDD}" type="datetimeFigureOut">
              <a:rPr kumimoji="1" lang="ja-JP" altLang="en-US" smtClean="0"/>
              <a:pPr/>
              <a:t>2014/4/23</a:t>
            </a:fld>
            <a:endParaRPr kumimoji="1" lang="ja-JP" altLang="en-US"/>
          </a:p>
        </p:txBody>
      </p:sp>
      <p:sp>
        <p:nvSpPr>
          <p:cNvPr id="6" name="フッター プレースホルダ 5"/>
          <p:cNvSpPr>
            <a:spLocks noGrp="1"/>
          </p:cNvSpPr>
          <p:nvPr>
            <p:ph type="ftr" sz="quarter" idx="11"/>
          </p:nvPr>
        </p:nvSpPr>
        <p:spPr/>
        <p:txBody>
          <a:bodyPr/>
          <a:lstStyle>
            <a:extLst/>
          </a:lstStyle>
          <a:p>
            <a:endParaRPr kumimoji="1" lang="ja-JP" altLang="en-US"/>
          </a:p>
        </p:txBody>
      </p:sp>
      <p:sp>
        <p:nvSpPr>
          <p:cNvPr id="7" name="スライド番号プレースホルダ 6"/>
          <p:cNvSpPr>
            <a:spLocks noGrp="1"/>
          </p:cNvSpPr>
          <p:nvPr>
            <p:ph type="sldNum" sz="quarter" idx="12"/>
          </p:nvPr>
        </p:nvSpPr>
        <p:spPr/>
        <p:txBody>
          <a:bodyPr/>
          <a:lstStyle>
            <a:extLst/>
          </a:lstStyle>
          <a:p>
            <a:fld id="{5CDA22FE-7B16-4192-82B6-724F8B460CA0}" type="slidenum">
              <a:rPr kumimoji="1" lang="ja-JP" altLang="en-US" smtClean="0"/>
              <a:pPr/>
              <a:t>&lt;#&gt;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2">
        <a:schemeClr val="bg1"/>
      </p:bgRef>
    </p:bg>
    <p:spTree>
      <p:nvGrpSpPr>
        <p:cNvPr id="1" name=""/>
        <p:cNvGrpSpPr/>
        <p:nvPr/>
      </p:nvGrpSpPr>
      <p:grpSpPr>
        <a:xfrm>
          <a:off x="0" y="0"/>
          <a:ext cx="0" cy="0"/>
          <a:chOff x="0" y="0"/>
          <a:chExt cx="0" cy="0"/>
        </a:xfrm>
      </p:grpSpPr>
      <p:sp>
        <p:nvSpPr>
          <p:cNvPr id="4" name="テキスト プレースホルダ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ja-JP" altLang="en-US" smtClean="0"/>
              <a:t>マスタ テキストの書式設定</a:t>
            </a:r>
          </a:p>
        </p:txBody>
      </p:sp>
      <p:sp>
        <p:nvSpPr>
          <p:cNvPr id="3" name="図プレースホルダ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ja-JP" altLang="en-US" smtClean="0"/>
              <a:t>アイコンをクリックして図を追加</a:t>
            </a:r>
            <a:endParaRPr kumimoji="0" lang="en-US" dirty="0"/>
          </a:p>
        </p:txBody>
      </p:sp>
      <p:sp>
        <p:nvSpPr>
          <p:cNvPr id="5" name="日付プレースホルダ 4"/>
          <p:cNvSpPr>
            <a:spLocks noGrp="1"/>
          </p:cNvSpPr>
          <p:nvPr>
            <p:ph type="dt" sz="half" idx="10"/>
          </p:nvPr>
        </p:nvSpPr>
        <p:spPr/>
        <p:txBody>
          <a:bodyPr/>
          <a:lstStyle>
            <a:lvl1pPr>
              <a:defRPr>
                <a:solidFill>
                  <a:schemeClr val="tx1"/>
                </a:solidFill>
              </a:defRPr>
            </a:lvl1pPr>
            <a:extLst/>
          </a:lstStyle>
          <a:p>
            <a:fld id="{344C747E-5BB6-408D-889B-51748A67CEDD}" type="datetimeFigureOut">
              <a:rPr kumimoji="1" lang="ja-JP" altLang="en-US" smtClean="0"/>
              <a:pPr/>
              <a:t>2014/4/23</a:t>
            </a:fld>
            <a:endParaRPr kumimoji="1" lang="ja-JP" altLang="en-US"/>
          </a:p>
        </p:txBody>
      </p:sp>
      <p:sp>
        <p:nvSpPr>
          <p:cNvPr id="6" name="フッター プレースホルダ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kumimoji="1" lang="ja-JP" altLang="en-US"/>
          </a:p>
        </p:txBody>
      </p:sp>
      <p:sp>
        <p:nvSpPr>
          <p:cNvPr id="7" name="スライド番号プレースホルダ 6"/>
          <p:cNvSpPr>
            <a:spLocks noGrp="1"/>
          </p:cNvSpPr>
          <p:nvPr>
            <p:ph type="sldNum" sz="quarter" idx="12"/>
          </p:nvPr>
        </p:nvSpPr>
        <p:spPr/>
        <p:txBody>
          <a:bodyPr/>
          <a:lstStyle>
            <a:lvl1pPr>
              <a:defRPr>
                <a:solidFill>
                  <a:schemeClr val="tx1"/>
                </a:solidFill>
              </a:defRPr>
            </a:lvl1pPr>
            <a:extLst/>
          </a:lstStyle>
          <a:p>
            <a:fld id="{5CDA22FE-7B16-4192-82B6-724F8B460CA0}" type="slidenum">
              <a:rPr kumimoji="1" lang="ja-JP" altLang="en-US" smtClean="0"/>
              <a:pPr/>
              <a:t>&lt;#&gt;</a:t>
            </a:fld>
            <a:endParaRPr kumimoji="1" lang="ja-JP" altLang="en-US"/>
          </a:p>
        </p:txBody>
      </p:sp>
      <p:sp>
        <p:nvSpPr>
          <p:cNvPr id="2" name="タイトル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ja-JP" altLang="en-US" smtClean="0"/>
              <a:t>マスタ タイトルの書式設定</a:t>
            </a:r>
            <a:endParaRPr kumimoji="0" lang="en-US"/>
          </a:p>
        </p:txBody>
      </p:sp>
      <p:sp>
        <p:nvSpPr>
          <p:cNvPr id="8" name="フリーフォーム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フリーフォーム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線コネクタ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山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山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フリーフォーム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フリーフォーム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線コネクタ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タイトル プレースホルダ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ja-JP" altLang="en-US" smtClean="0"/>
              <a:t>マスタ タイトルの書式設定</a:t>
            </a:r>
            <a:endParaRPr kumimoji="0" lang="en-US"/>
          </a:p>
        </p:txBody>
      </p:sp>
      <p:sp>
        <p:nvSpPr>
          <p:cNvPr id="30" name="テキスト プレースホルダ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ja-JP" altLang="en-US" smtClean="0"/>
              <a:t>マスタ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0" name="日付プレースホルダ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344C747E-5BB6-408D-889B-51748A67CEDD}" type="datetimeFigureOut">
              <a:rPr kumimoji="1" lang="ja-JP" altLang="en-US" smtClean="0"/>
              <a:pPr/>
              <a:t>2014/4/23</a:t>
            </a:fld>
            <a:endParaRPr kumimoji="1" lang="ja-JP" altLang="en-US"/>
          </a:p>
        </p:txBody>
      </p:sp>
      <p:sp>
        <p:nvSpPr>
          <p:cNvPr id="22" name="フッター プレースホルダ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kumimoji="1" lang="ja-JP" altLang="en-US"/>
          </a:p>
        </p:txBody>
      </p:sp>
      <p:sp>
        <p:nvSpPr>
          <p:cNvPr id="18" name="スライド番号プレースホルダ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5CDA22FE-7B16-4192-82B6-724F8B460CA0}"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Lst>
  <p:txStyles>
    <p:titleStyle>
      <a:lvl1pPr algn="l" rtl="0" eaLnBrk="1" latinLnBrk="0" hangingPunct="1">
        <a:spcBef>
          <a:spcPct val="0"/>
        </a:spcBef>
        <a:buNone/>
        <a:defRPr kumimoji="1"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1"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1"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1"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1"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1"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1"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1"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1" sz="1600" kern="1200" baseline="0">
          <a:solidFill>
            <a:schemeClr val="tx1"/>
          </a:solidFill>
          <a:latin typeface="+mn-lt"/>
          <a:ea typeface="+mn-ea"/>
          <a:cs typeface="+mn-cs"/>
        </a:defRPr>
      </a:lvl9pPr>
      <a:extLst/>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1.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42910" y="1714488"/>
            <a:ext cx="7772400" cy="1143000"/>
          </a:xfrm>
        </p:spPr>
        <p:txBody>
          <a:bodyPr>
            <a:noAutofit/>
          </a:bodyPr>
          <a:lstStyle/>
          <a:p>
            <a:pPr algn="ctr" eaLnBrk="1" fontAlgn="auto" hangingPunct="1">
              <a:spcAft>
                <a:spcPts val="0"/>
              </a:spcAft>
              <a:defRPr/>
            </a:pPr>
            <a:r>
              <a:rPr lang="ja-JP" altLang="en-US" sz="7200" dirty="0" smtClean="0">
                <a:solidFill>
                  <a:schemeClr val="hlink"/>
                </a:solidFill>
              </a:rPr>
              <a:t>図書館情報</a:t>
            </a:r>
          </a:p>
        </p:txBody>
      </p:sp>
      <p:sp>
        <p:nvSpPr>
          <p:cNvPr id="18435" name="Rectangle 3"/>
          <p:cNvSpPr>
            <a:spLocks noGrp="1" noChangeArrowheads="1"/>
          </p:cNvSpPr>
          <p:nvPr>
            <p:ph type="subTitle" idx="1"/>
          </p:nvPr>
        </p:nvSpPr>
        <p:spPr>
          <a:xfrm>
            <a:off x="5072066" y="3357562"/>
            <a:ext cx="3704430" cy="1524970"/>
          </a:xfrm>
        </p:spPr>
        <p:txBody>
          <a:bodyPr/>
          <a:lstStyle/>
          <a:p>
            <a:pPr algn="l" eaLnBrk="1" hangingPunct="1"/>
            <a:r>
              <a:rPr lang="ja-JP" altLang="en-US" sz="2800" b="1" dirty="0" smtClean="0"/>
              <a:t>情報リテラシー実践</a:t>
            </a:r>
            <a:endParaRPr lang="en-US" altLang="ja-JP" sz="2800" b="1" dirty="0" smtClean="0"/>
          </a:p>
          <a:p>
            <a:pPr algn="l" eaLnBrk="1" hangingPunct="1"/>
            <a:r>
              <a:rPr lang="ja-JP" altLang="en-US" sz="2800" b="1" dirty="0" smtClean="0"/>
              <a:t>～図書館情報～</a:t>
            </a:r>
            <a:endParaRPr lang="en-US" altLang="ja-JP" sz="1800"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714488"/>
            <a:ext cx="4929190" cy="2286016"/>
          </a:xfrm>
        </p:spPr>
        <p:txBody>
          <a:bodyPr anchor="t">
            <a:normAutofit/>
          </a:bodyPr>
          <a:lstStyle/>
          <a:p>
            <a:r>
              <a:rPr lang="ja-JP" altLang="en-US" sz="4000" dirty="0" smtClean="0"/>
              <a:t>・お昼を食べたい</a:t>
            </a:r>
            <a:r>
              <a:rPr lang="en-US" altLang="ja-JP" sz="4000" dirty="0" smtClean="0"/>
              <a:t/>
            </a:r>
            <a:br>
              <a:rPr lang="en-US" altLang="ja-JP" sz="4000" dirty="0" smtClean="0"/>
            </a:br>
            <a:r>
              <a:rPr lang="ja-JP" altLang="en-US" sz="4000" dirty="0" smtClean="0"/>
              <a:t>・飲み物を飲みたい</a:t>
            </a:r>
            <a:r>
              <a:rPr lang="en-US" altLang="ja-JP" sz="4000" dirty="0" smtClean="0"/>
              <a:t/>
            </a:r>
            <a:br>
              <a:rPr lang="en-US" altLang="ja-JP" sz="4000" dirty="0" smtClean="0"/>
            </a:br>
            <a:r>
              <a:rPr lang="ja-JP" altLang="en-US" sz="4000" dirty="0" smtClean="0"/>
              <a:t>・飲み物を買いたい</a:t>
            </a:r>
            <a:r>
              <a:rPr lang="en-US" altLang="ja-JP" sz="4000" dirty="0" smtClean="0"/>
              <a:t/>
            </a:r>
            <a:br>
              <a:rPr lang="en-US" altLang="ja-JP" sz="4000" dirty="0" smtClean="0"/>
            </a:br>
            <a:endParaRPr kumimoji="1" lang="ja-JP" altLang="en-US" sz="2000" dirty="0"/>
          </a:p>
        </p:txBody>
      </p:sp>
      <p:sp>
        <p:nvSpPr>
          <p:cNvPr id="16" name="タイトル 1"/>
          <p:cNvSpPr txBox="1">
            <a:spLocks/>
          </p:cNvSpPr>
          <p:nvPr/>
        </p:nvSpPr>
        <p:spPr>
          <a:xfrm>
            <a:off x="179512" y="2204864"/>
            <a:ext cx="4176464" cy="11430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角丸四角形 20"/>
          <p:cNvSpPr/>
          <p:nvPr/>
        </p:nvSpPr>
        <p:spPr>
          <a:xfrm>
            <a:off x="428596" y="5429264"/>
            <a:ext cx="8001056" cy="11669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chemeClr val="tx1"/>
                </a:solidFill>
              </a:rPr>
              <a:t>図書館の中に、飲み物と軽食の持ち込みができるスペースが誕生しました。</a:t>
            </a:r>
            <a:endParaRPr kumimoji="1" lang="en-US" altLang="ja-JP" dirty="0" smtClean="0">
              <a:solidFill>
                <a:schemeClr val="tx1"/>
              </a:solidFill>
            </a:endParaRPr>
          </a:p>
          <a:p>
            <a:r>
              <a:rPr lang="ja-JP" altLang="en-US" dirty="0" smtClean="0">
                <a:solidFill>
                  <a:schemeClr val="tx1"/>
                </a:solidFill>
              </a:rPr>
              <a:t>マナーを守って使いましょう。</a:t>
            </a:r>
            <a:endParaRPr kumimoji="1" lang="ja-JP" altLang="en-US" dirty="0">
              <a:solidFill>
                <a:schemeClr val="tx1"/>
              </a:solidFill>
            </a:endParaRPr>
          </a:p>
        </p:txBody>
      </p:sp>
      <p:sp>
        <p:nvSpPr>
          <p:cNvPr id="14" name="1 つの角を丸めた四角形 13"/>
          <p:cNvSpPr/>
          <p:nvPr/>
        </p:nvSpPr>
        <p:spPr>
          <a:xfrm>
            <a:off x="0" y="0"/>
            <a:ext cx="4678810" cy="713810"/>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リフレッシュルーム</a:t>
            </a:r>
            <a:endParaRPr kumimoji="1" lang="ja-JP" altLang="en-US" sz="3600" dirty="0">
              <a:solidFill>
                <a:schemeClr val="tx1"/>
              </a:solidFill>
            </a:endParaRPr>
          </a:p>
        </p:txBody>
      </p:sp>
      <p:pic>
        <p:nvPicPr>
          <p:cNvPr id="17" name="Picture 2"/>
          <p:cNvPicPr>
            <a:picLocks noGrp="1" noChangeAspect="1" noChangeArrowheads="1"/>
          </p:cNvPicPr>
          <p:nvPr>
            <p:ph idx="1"/>
          </p:nvPr>
        </p:nvPicPr>
        <p:blipFill>
          <a:blip r:embed="rId3" cstate="print"/>
          <a:srcRect/>
          <a:stretch>
            <a:fillRect/>
          </a:stretch>
        </p:blipFill>
        <p:spPr>
          <a:xfrm>
            <a:off x="4837020" y="214290"/>
            <a:ext cx="3806946" cy="5134326"/>
          </a:xfr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785794"/>
            <a:ext cx="4714876" cy="1872208"/>
          </a:xfrm>
        </p:spPr>
        <p:txBody>
          <a:bodyPr anchor="t">
            <a:normAutofit fontScale="90000"/>
          </a:bodyPr>
          <a:lstStyle/>
          <a:p>
            <a:pPr algn="l"/>
            <a:r>
              <a:rPr lang="ja-JP" altLang="en-US" sz="2200" dirty="0" smtClean="0"/>
              <a:t>例えば</a:t>
            </a:r>
            <a:r>
              <a:rPr lang="en-US" altLang="ja-JP" sz="3600" dirty="0" smtClean="0"/>
              <a:t/>
            </a:r>
            <a:br>
              <a:rPr lang="en-US" altLang="ja-JP" sz="3600" dirty="0" smtClean="0"/>
            </a:br>
            <a:r>
              <a:rPr lang="ja-JP" altLang="en-US" sz="3600" dirty="0" smtClean="0"/>
              <a:t>・グループ活動</a:t>
            </a:r>
            <a:r>
              <a:rPr lang="en-US" altLang="ja-JP" sz="3600" dirty="0" smtClean="0"/>
              <a:t/>
            </a:r>
            <a:br>
              <a:rPr lang="en-US" altLang="ja-JP" sz="3600" dirty="0" smtClean="0"/>
            </a:br>
            <a:r>
              <a:rPr lang="ja-JP" altLang="en-US" sz="3600" dirty="0" smtClean="0"/>
              <a:t>・数人での相談・話し合い</a:t>
            </a:r>
            <a:r>
              <a:rPr lang="en-US" altLang="ja-JP" sz="3600" dirty="0" smtClean="0"/>
              <a:t/>
            </a:r>
            <a:br>
              <a:rPr lang="en-US" altLang="ja-JP" sz="3600" dirty="0" smtClean="0"/>
            </a:br>
            <a:endParaRPr kumimoji="1" lang="ja-JP" altLang="en-US" sz="3600" dirty="0"/>
          </a:p>
        </p:txBody>
      </p:sp>
      <p:sp>
        <p:nvSpPr>
          <p:cNvPr id="16" name="タイトル 1"/>
          <p:cNvSpPr txBox="1">
            <a:spLocks/>
          </p:cNvSpPr>
          <p:nvPr/>
        </p:nvSpPr>
        <p:spPr>
          <a:xfrm>
            <a:off x="179512" y="2204864"/>
            <a:ext cx="4176464" cy="11430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1 つの角を丸めた四角形 13"/>
          <p:cNvSpPr/>
          <p:nvPr/>
        </p:nvSpPr>
        <p:spPr>
          <a:xfrm>
            <a:off x="0" y="0"/>
            <a:ext cx="5643570" cy="785794"/>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コミュニケーションスペース</a:t>
            </a:r>
            <a:endParaRPr kumimoji="1" lang="ja-JP" altLang="en-US" sz="3600" dirty="0">
              <a:solidFill>
                <a:schemeClr val="tx1"/>
              </a:solidFill>
            </a:endParaRPr>
          </a:p>
        </p:txBody>
      </p:sp>
      <p:pic>
        <p:nvPicPr>
          <p:cNvPr id="24" name="Picture 2"/>
          <p:cNvPicPr>
            <a:picLocks noChangeAspect="1" noChangeArrowheads="1"/>
          </p:cNvPicPr>
          <p:nvPr/>
        </p:nvPicPr>
        <p:blipFill>
          <a:blip r:embed="rId3" cstate="print"/>
          <a:srcRect/>
          <a:stretch>
            <a:fillRect/>
          </a:stretch>
        </p:blipFill>
        <p:spPr bwMode="auto">
          <a:xfrm>
            <a:off x="5643538" y="0"/>
            <a:ext cx="3500462" cy="2628072"/>
          </a:xfrm>
          <a:prstGeom prst="rect">
            <a:avLst/>
          </a:prstGeom>
          <a:noFill/>
          <a:ln w="9525">
            <a:noFill/>
            <a:miter lim="800000"/>
            <a:headEnd/>
            <a:tailEnd/>
          </a:ln>
        </p:spPr>
      </p:pic>
      <p:sp>
        <p:nvSpPr>
          <p:cNvPr id="21" name="角丸四角形 20"/>
          <p:cNvSpPr/>
          <p:nvPr/>
        </p:nvSpPr>
        <p:spPr>
          <a:xfrm>
            <a:off x="0" y="2643182"/>
            <a:ext cx="5963554" cy="38112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chemeClr val="tx1"/>
                </a:solidFill>
              </a:rPr>
              <a:t>・調べた資料を検討したり、話し合うにはコミュニケーションスペースが便利です。</a:t>
            </a:r>
            <a:endParaRPr kumimoji="1" lang="en-US" altLang="ja-JP" dirty="0" smtClean="0">
              <a:solidFill>
                <a:schemeClr val="tx1"/>
              </a:solidFill>
            </a:endParaRPr>
          </a:p>
          <a:p>
            <a:endParaRPr lang="en-US" altLang="ja-JP" dirty="0" smtClean="0">
              <a:solidFill>
                <a:schemeClr val="tx1"/>
              </a:solidFill>
            </a:endParaRPr>
          </a:p>
          <a:p>
            <a:r>
              <a:rPr kumimoji="1" lang="ja-JP" altLang="en-US" dirty="0" smtClean="0">
                <a:solidFill>
                  <a:schemeClr val="tx1"/>
                </a:solidFill>
              </a:rPr>
              <a:t>・机を移動できるので、パソコンや資料を使いやすく配置できます。</a:t>
            </a:r>
            <a:endParaRPr kumimoji="1" lang="en-US" altLang="ja-JP" dirty="0" smtClean="0">
              <a:solidFill>
                <a:schemeClr val="tx1"/>
              </a:solidFill>
            </a:endParaRPr>
          </a:p>
          <a:p>
            <a:endParaRPr lang="en-US" altLang="ja-JP" dirty="0" smtClean="0">
              <a:solidFill>
                <a:schemeClr val="tx1"/>
              </a:solidFill>
            </a:endParaRPr>
          </a:p>
          <a:p>
            <a:r>
              <a:rPr lang="ja-JP" altLang="en-US" dirty="0" smtClean="0">
                <a:solidFill>
                  <a:schemeClr val="tx1"/>
                </a:solidFill>
              </a:rPr>
              <a:t>・試験前は、まわりの人にもいろいろ聞きながら勉強したいときもあります。みんなでわいわい勉強する時はコミュニケーションスペースがおすすめです。</a:t>
            </a:r>
            <a:endParaRPr lang="en-US" altLang="ja-JP" dirty="0" smtClean="0">
              <a:solidFill>
                <a:schemeClr val="tx1"/>
              </a:solidFill>
            </a:endParaRPr>
          </a:p>
          <a:p>
            <a:endParaRPr lang="en-US" altLang="ja-JP" dirty="0" smtClean="0">
              <a:solidFill>
                <a:schemeClr val="tx1"/>
              </a:solidFill>
            </a:endParaRPr>
          </a:p>
          <a:p>
            <a:r>
              <a:rPr lang="ja-JP" altLang="en-US" dirty="0" smtClean="0">
                <a:solidFill>
                  <a:schemeClr val="tx1"/>
                </a:solidFill>
              </a:rPr>
              <a:t>・コミュニケーションスペースにはスタディ・アシスタントもいるので、勉強の仕方も相談できます。</a:t>
            </a:r>
          </a:p>
          <a:p>
            <a:endParaRPr kumimoji="1" lang="en-US" altLang="ja-JP" dirty="0" smtClean="0">
              <a:solidFill>
                <a:schemeClr val="tx1"/>
              </a:solidFill>
            </a:endParaRPr>
          </a:p>
        </p:txBody>
      </p:sp>
      <p:pic>
        <p:nvPicPr>
          <p:cNvPr id="19" name="Picture 2" descr="C:\Users\libco41\AppData\Local\Microsoft\Windows\Temporary Internet Files\Content.IE5\BA5MM7NX\MP900439509[1].jpg"/>
          <p:cNvPicPr>
            <a:picLocks noChangeAspect="1" noChangeArrowheads="1"/>
          </p:cNvPicPr>
          <p:nvPr/>
        </p:nvPicPr>
        <p:blipFill>
          <a:blip r:embed="rId4" cstate="print"/>
          <a:srcRect/>
          <a:stretch>
            <a:fillRect/>
          </a:stretch>
        </p:blipFill>
        <p:spPr bwMode="auto">
          <a:xfrm>
            <a:off x="6267349" y="4841776"/>
            <a:ext cx="2876651" cy="2016224"/>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p:cNvSpPr txBox="1">
            <a:spLocks/>
          </p:cNvSpPr>
          <p:nvPr/>
        </p:nvSpPr>
        <p:spPr>
          <a:xfrm>
            <a:off x="179512" y="2204864"/>
            <a:ext cx="4176464" cy="11430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20" name="1 つの角を丸めた四角形 19"/>
          <p:cNvSpPr/>
          <p:nvPr/>
        </p:nvSpPr>
        <p:spPr>
          <a:xfrm>
            <a:off x="0" y="0"/>
            <a:ext cx="4786314" cy="785794"/>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スタディ・アシスタント</a:t>
            </a:r>
            <a:endParaRPr lang="ja-JP" altLang="en-US" sz="3600" dirty="0">
              <a:solidFill>
                <a:schemeClr val="tx1"/>
              </a:solidFill>
            </a:endParaRPr>
          </a:p>
        </p:txBody>
      </p:sp>
      <p:sp>
        <p:nvSpPr>
          <p:cNvPr id="21" name="角丸四角形 20"/>
          <p:cNvSpPr/>
          <p:nvPr/>
        </p:nvSpPr>
        <p:spPr>
          <a:xfrm>
            <a:off x="0" y="3573016"/>
            <a:ext cx="7884368" cy="29969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smtClean="0">
                <a:solidFill>
                  <a:schemeClr val="tx1"/>
                </a:solidFill>
              </a:rPr>
              <a:t>・スタディ・アシスタントは院生なので、同じようなことで、悩んだ経験があるかも。</a:t>
            </a:r>
            <a:endParaRPr lang="en-US" altLang="ja-JP" sz="2400" dirty="0" smtClean="0">
              <a:solidFill>
                <a:schemeClr val="tx1"/>
              </a:solidFill>
            </a:endParaRPr>
          </a:p>
          <a:p>
            <a:r>
              <a:rPr lang="ja-JP" altLang="en-US" sz="2400" dirty="0" smtClean="0">
                <a:solidFill>
                  <a:schemeClr val="tx1"/>
                </a:solidFill>
              </a:rPr>
              <a:t>・気軽に相談できる。</a:t>
            </a:r>
            <a:endParaRPr lang="en-US" altLang="ja-JP" sz="2400" dirty="0" smtClean="0">
              <a:solidFill>
                <a:schemeClr val="tx1"/>
              </a:solidFill>
            </a:endParaRPr>
          </a:p>
          <a:p>
            <a:r>
              <a:rPr lang="ja-JP" altLang="en-US" sz="2400" dirty="0" smtClean="0">
                <a:solidFill>
                  <a:schemeClr val="tx1"/>
                </a:solidFill>
              </a:rPr>
              <a:t>・同じ専攻の人なら具体的な図書を紹介してくれるかも。</a:t>
            </a:r>
            <a:endParaRPr lang="en-US" altLang="ja-JP" sz="2400" dirty="0" smtClean="0">
              <a:solidFill>
                <a:schemeClr val="tx1"/>
              </a:solidFill>
            </a:endParaRPr>
          </a:p>
          <a:p>
            <a:r>
              <a:rPr lang="ja-JP" altLang="en-US" sz="2400" dirty="0" smtClean="0">
                <a:solidFill>
                  <a:schemeClr val="tx1"/>
                </a:solidFill>
              </a:rPr>
              <a:t>・先輩と話す機会！</a:t>
            </a:r>
            <a:endParaRPr lang="ja-JP" altLang="en-US" sz="2400" dirty="0">
              <a:solidFill>
                <a:schemeClr val="tx1"/>
              </a:solidFill>
            </a:endParaRPr>
          </a:p>
        </p:txBody>
      </p:sp>
      <p:pic>
        <p:nvPicPr>
          <p:cNvPr id="2050" name="Picture 2" descr="C:\Users\libco41\AppData\Local\Microsoft\Windows\Temporary Internet Files\Content.IE5\3SWQSQH6\MC900398129[1].wmf"/>
          <p:cNvPicPr>
            <a:picLocks noChangeAspect="1" noChangeArrowheads="1"/>
          </p:cNvPicPr>
          <p:nvPr/>
        </p:nvPicPr>
        <p:blipFill>
          <a:blip r:embed="rId3" cstate="print"/>
          <a:srcRect/>
          <a:stretch>
            <a:fillRect/>
          </a:stretch>
        </p:blipFill>
        <p:spPr bwMode="auto">
          <a:xfrm>
            <a:off x="7907548" y="3929067"/>
            <a:ext cx="1736550" cy="1876198"/>
          </a:xfrm>
          <a:prstGeom prst="rect">
            <a:avLst/>
          </a:prstGeom>
          <a:noFill/>
        </p:spPr>
      </p:pic>
      <p:pic>
        <p:nvPicPr>
          <p:cNvPr id="12" name="Picture 2"/>
          <p:cNvPicPr>
            <a:picLocks noChangeAspect="1" noChangeArrowheads="1"/>
          </p:cNvPicPr>
          <p:nvPr/>
        </p:nvPicPr>
        <p:blipFill>
          <a:blip r:embed="rId4" cstate="print"/>
          <a:srcRect/>
          <a:stretch>
            <a:fillRect/>
          </a:stretch>
        </p:blipFill>
        <p:spPr bwMode="auto">
          <a:xfrm>
            <a:off x="5284252" y="0"/>
            <a:ext cx="3859748" cy="2897817"/>
          </a:xfrm>
          <a:prstGeom prst="rect">
            <a:avLst/>
          </a:prstGeom>
          <a:noFill/>
          <a:ln w="9525">
            <a:noFill/>
            <a:miter lim="800000"/>
            <a:headEnd/>
            <a:tailEnd/>
          </a:ln>
        </p:spPr>
      </p:pic>
      <p:sp>
        <p:nvSpPr>
          <p:cNvPr id="15" name="タイトル 1"/>
          <p:cNvSpPr txBox="1">
            <a:spLocks/>
          </p:cNvSpPr>
          <p:nvPr/>
        </p:nvSpPr>
        <p:spPr>
          <a:xfrm>
            <a:off x="0" y="692696"/>
            <a:ext cx="5286380" cy="3071834"/>
          </a:xfrm>
          <a:prstGeom prst="rect">
            <a:avLst/>
          </a:prstGeom>
        </p:spPr>
        <p:txBody>
          <a:bodyPr vert="horz" rtlCol="0" anchor="t">
            <a:normAutofit lnSpcReduction="10000"/>
            <a:scene3d>
              <a:camera prst="orthographicFront"/>
              <a:lightRig rig="soft" dir="t"/>
            </a:scene3d>
            <a:sp3d prstMaterial="softEdge">
              <a:bevelT w="25400" h="25400"/>
            </a:sp3d>
          </a:bodyPr>
          <a:lstStyle/>
          <a:p>
            <a:pPr lvl="0">
              <a:spcBef>
                <a:spcPct val="0"/>
              </a:spcBef>
            </a:pPr>
            <a:r>
              <a:rPr kumimoji="1" lang="ja-JP" altLang="en-US" sz="2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例えば</a:t>
            </a:r>
            <a:r>
              <a:rPr kumimoji="1" lang="en-US" altLang="ja-JP" sz="2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r>
            <a:br>
              <a:rPr kumimoji="1" lang="en-US" altLang="ja-JP" sz="2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kumimoji="1" lang="en-US" altLang="ja-JP" sz="2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r>
            <a:br>
              <a:rPr kumimoji="1" lang="en-US" altLang="ja-JP" sz="2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lang="ja-JP" altLang="en-US" sz="3200" b="1" dirty="0" smtClean="0">
                <a:solidFill>
                  <a:schemeClr val="tx2"/>
                </a:solidFill>
                <a:effectLst>
                  <a:outerShdw blurRad="31750" dist="25400" dir="5400000" algn="tl" rotWithShape="0">
                    <a:srgbClr val="000000">
                      <a:alpha val="25000"/>
                    </a:srgbClr>
                  </a:outerShdw>
                </a:effectLst>
                <a:latin typeface="+mj-lt"/>
                <a:ea typeface="+mj-ea"/>
                <a:cs typeface="+mj-cs"/>
              </a:rPr>
              <a:t>・手始めにどんな図書を見たらいいのかよくわからない・・。</a:t>
            </a:r>
            <a:r>
              <a:rPr kumimoji="1" lang="en-US" altLang="ja-JP" sz="32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r>
            <a:br>
              <a:rPr kumimoji="1" lang="en-US" altLang="ja-JP" sz="32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kumimoji="1" lang="ja-JP" altLang="en-US" sz="32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・同じ専攻の先輩がどんな研究をしているのか、話を聞きたい。</a:t>
            </a:r>
            <a:endParaRPr kumimoji="1" lang="en-US" altLang="ja-JP" sz="32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a:p>
            <a:pPr lvl="0">
              <a:spcBef>
                <a:spcPct val="0"/>
              </a:spcBef>
            </a:pPr>
            <a:endParaRPr lang="en-US" altLang="ja-JP" sz="3200" b="1" dirty="0" smtClean="0">
              <a:solidFill>
                <a:schemeClr val="tx2"/>
              </a:solidFill>
              <a:effectLst>
                <a:outerShdw blurRad="31750" dist="25400" dir="5400000" algn="tl" rotWithShape="0">
                  <a:srgbClr val="000000">
                    <a:alpha val="25000"/>
                  </a:srgbClr>
                </a:outerShdw>
              </a:effectLst>
              <a:latin typeface="+mj-lt"/>
              <a:ea typeface="+mj-ea"/>
              <a:cs typeface="+mj-cs"/>
            </a:endParaRPr>
          </a:p>
          <a:p>
            <a:pPr lvl="0">
              <a:spcBef>
                <a:spcPct val="0"/>
              </a:spcBef>
            </a:pPr>
            <a:endParaRPr kumimoji="1" lang="ja-JP" altLang="en-US" sz="32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8" name="正方形/長方形 7"/>
          <p:cNvSpPr/>
          <p:nvPr/>
        </p:nvSpPr>
        <p:spPr>
          <a:xfrm>
            <a:off x="179512" y="6093296"/>
            <a:ext cx="7344816" cy="369332"/>
          </a:xfrm>
          <a:prstGeom prst="rect">
            <a:avLst/>
          </a:prstGeom>
        </p:spPr>
        <p:txBody>
          <a:bodyPr wrap="square">
            <a:spAutoFit/>
          </a:bodyPr>
          <a:lstStyle/>
          <a:p>
            <a:r>
              <a:rPr lang="en-US" altLang="ja-JP" dirty="0" smtClean="0"/>
              <a:t>http://www.lib.tmu.ac.jp/minami-osawa/assistant/about.html</a:t>
            </a:r>
            <a:endParaRPr lang="ja-JP"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000108"/>
            <a:ext cx="6858016" cy="2357454"/>
          </a:xfrm>
        </p:spPr>
        <p:txBody>
          <a:bodyPr anchor="t">
            <a:normAutofit fontScale="90000"/>
          </a:bodyPr>
          <a:lstStyle/>
          <a:p>
            <a:pPr algn="l"/>
            <a:r>
              <a:rPr lang="ja-JP" altLang="en-US" sz="4000" dirty="0" smtClean="0"/>
              <a:t>館内で使えるノートパソコンの貸出</a:t>
            </a:r>
            <a:r>
              <a:rPr lang="en-US" altLang="ja-JP" sz="4000" dirty="0" smtClean="0"/>
              <a:t/>
            </a:r>
            <a:br>
              <a:rPr lang="en-US" altLang="ja-JP" sz="4000" dirty="0" smtClean="0"/>
            </a:br>
            <a:r>
              <a:rPr lang="en-US" altLang="ja-JP" sz="4000" dirty="0" smtClean="0"/>
              <a:t/>
            </a:r>
            <a:br>
              <a:rPr lang="en-US" altLang="ja-JP" sz="4000" dirty="0" smtClean="0"/>
            </a:br>
            <a:r>
              <a:rPr lang="ja-JP" altLang="en-US" sz="2700" dirty="0" smtClean="0">
                <a:solidFill>
                  <a:srgbClr val="FF0000"/>
                </a:solidFill>
              </a:rPr>
              <a:t>貸出はスタディ・アシスタントにお声がけください。</a:t>
            </a:r>
            <a:endParaRPr kumimoji="1" lang="ja-JP" altLang="en-US" sz="2700" dirty="0">
              <a:solidFill>
                <a:srgbClr val="FF0000"/>
              </a:solidFill>
            </a:endParaRPr>
          </a:p>
        </p:txBody>
      </p:sp>
      <p:sp>
        <p:nvSpPr>
          <p:cNvPr id="21" name="角丸四角形 20"/>
          <p:cNvSpPr/>
          <p:nvPr/>
        </p:nvSpPr>
        <p:spPr>
          <a:xfrm>
            <a:off x="214282" y="3501008"/>
            <a:ext cx="8715436" cy="28803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chemeClr val="tx1"/>
                </a:solidFill>
              </a:rPr>
              <a:t>館内では、コミュニケーションスペース、メディアスペース、プレゼンテーションルーム、キャレル、パソコン室、グループスタディルーム等で、貸出用ノートパソコン、または持ち込みのノートパソコンをご利用できます。</a:t>
            </a:r>
            <a:endParaRPr kumimoji="1" lang="en-US" altLang="ja-JP" dirty="0" smtClean="0">
              <a:solidFill>
                <a:schemeClr val="tx1"/>
              </a:solidFill>
            </a:endParaRPr>
          </a:p>
          <a:p>
            <a:endParaRPr lang="en-US" altLang="ja-JP" dirty="0" smtClean="0">
              <a:solidFill>
                <a:schemeClr val="tx1"/>
              </a:solidFill>
            </a:endParaRPr>
          </a:p>
          <a:p>
            <a:r>
              <a:rPr lang="ja-JP" altLang="en-US" dirty="0" smtClean="0">
                <a:solidFill>
                  <a:schemeClr val="tx1"/>
                </a:solidFill>
              </a:rPr>
              <a:t>館内でプロジェクタを利用するときも、貸出用ノートパソコンをご利用ください。</a:t>
            </a:r>
            <a:endParaRPr lang="en-US" altLang="ja-JP" dirty="0" smtClean="0">
              <a:solidFill>
                <a:schemeClr val="tx1"/>
              </a:solidFill>
            </a:endParaRPr>
          </a:p>
          <a:p>
            <a:endParaRPr kumimoji="1" lang="en-US" altLang="ja-JP" dirty="0" smtClean="0">
              <a:solidFill>
                <a:schemeClr val="tx1"/>
              </a:solidFill>
            </a:endParaRPr>
          </a:p>
          <a:p>
            <a:r>
              <a:rPr lang="ja-JP" altLang="en-US" dirty="0" smtClean="0">
                <a:solidFill>
                  <a:schemeClr val="tx1"/>
                </a:solidFill>
              </a:rPr>
              <a:t>返却が遅れるとペナルティがついてしばらく借りられなくなってしまいますのでご注意ください。</a:t>
            </a:r>
            <a:endParaRPr kumimoji="1" lang="ja-JP" altLang="en-US" dirty="0">
              <a:solidFill>
                <a:schemeClr val="tx1"/>
              </a:solidFill>
            </a:endParaRPr>
          </a:p>
        </p:txBody>
      </p:sp>
      <p:sp>
        <p:nvSpPr>
          <p:cNvPr id="13" name="1 つの角を丸めた四角形 12"/>
          <p:cNvSpPr/>
          <p:nvPr/>
        </p:nvSpPr>
        <p:spPr>
          <a:xfrm>
            <a:off x="0" y="0"/>
            <a:ext cx="4714182" cy="722930"/>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貸出用ノートパソコン</a:t>
            </a:r>
            <a:endParaRPr kumimoji="1" lang="ja-JP" altLang="en-US" sz="3600" dirty="0">
              <a:solidFill>
                <a:schemeClr val="tx1"/>
              </a:solidFill>
            </a:endParaRPr>
          </a:p>
        </p:txBody>
      </p:sp>
      <p:pic>
        <p:nvPicPr>
          <p:cNvPr id="203777" name="Picture 1" descr="C:\Users\libe13\AppData\Local\Microsoft\Windows\Temporary Internet Files\Content.IE5\T3IFWI22\MC900431540[1].png"/>
          <p:cNvPicPr>
            <a:picLocks noChangeAspect="1" noChangeArrowheads="1"/>
          </p:cNvPicPr>
          <p:nvPr/>
        </p:nvPicPr>
        <p:blipFill>
          <a:blip r:embed="rId3" cstate="print"/>
          <a:srcRect/>
          <a:stretch>
            <a:fillRect/>
          </a:stretch>
        </p:blipFill>
        <p:spPr bwMode="auto">
          <a:xfrm>
            <a:off x="6715140" y="214290"/>
            <a:ext cx="2120900" cy="22860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928670"/>
            <a:ext cx="5072066" cy="4000528"/>
          </a:xfrm>
        </p:spPr>
        <p:txBody>
          <a:bodyPr anchor="t">
            <a:normAutofit fontScale="90000"/>
          </a:bodyPr>
          <a:lstStyle/>
          <a:p>
            <a:pPr algn="l"/>
            <a:r>
              <a:rPr kumimoji="1" lang="ja-JP" altLang="en-US" sz="2000" dirty="0" smtClean="0"/>
              <a:t>例えば</a:t>
            </a:r>
            <a:r>
              <a:rPr kumimoji="1" lang="en-US" altLang="ja-JP" sz="2000" dirty="0" smtClean="0"/>
              <a:t/>
            </a:r>
            <a:br>
              <a:rPr kumimoji="1" lang="en-US" altLang="ja-JP" sz="2000" dirty="0" smtClean="0"/>
            </a:br>
            <a:r>
              <a:rPr lang="en-US" altLang="ja-JP" sz="2000" dirty="0" smtClean="0"/>
              <a:t/>
            </a:r>
            <a:br>
              <a:rPr lang="en-US" altLang="ja-JP" sz="2000" dirty="0" smtClean="0"/>
            </a:br>
            <a:r>
              <a:rPr kumimoji="1" lang="ja-JP" altLang="en-US" sz="3600" dirty="0" smtClean="0"/>
              <a:t>・昔の新聞記事を参考にしたい。</a:t>
            </a:r>
            <a:r>
              <a:rPr kumimoji="1" lang="en-US" altLang="ja-JP" sz="3600" dirty="0" smtClean="0"/>
              <a:t/>
            </a:r>
            <a:br>
              <a:rPr kumimoji="1" lang="en-US" altLang="ja-JP" sz="3600" dirty="0" smtClean="0"/>
            </a:br>
            <a:r>
              <a:rPr kumimoji="1" lang="ja-JP" altLang="en-US" sz="3600" dirty="0" smtClean="0"/>
              <a:t>・</a:t>
            </a:r>
            <a:r>
              <a:rPr lang="ja-JP" altLang="en-US" sz="3600" dirty="0" smtClean="0"/>
              <a:t>今日の新聞を読みたい。</a:t>
            </a:r>
            <a:r>
              <a:rPr lang="en-US" altLang="ja-JP" sz="3600" dirty="0" smtClean="0"/>
              <a:t/>
            </a:r>
            <a:br>
              <a:rPr lang="en-US" altLang="ja-JP" sz="3600" dirty="0" smtClean="0"/>
            </a:br>
            <a:r>
              <a:rPr lang="ja-JP" altLang="en-US" sz="3600" dirty="0" smtClean="0"/>
              <a:t>・社会情勢や世論の変化のため、古い新聞から新しい新聞まで通覧したい。</a:t>
            </a:r>
            <a:r>
              <a:rPr kumimoji="1" lang="en-US" altLang="ja-JP" sz="3600" dirty="0" smtClean="0"/>
              <a:t/>
            </a:r>
            <a:br>
              <a:rPr kumimoji="1" lang="en-US" altLang="ja-JP" sz="3600" dirty="0" smtClean="0"/>
            </a:br>
            <a:endParaRPr kumimoji="1" lang="ja-JP" altLang="en-US" sz="3600" dirty="0"/>
          </a:p>
        </p:txBody>
      </p:sp>
      <p:sp>
        <p:nvSpPr>
          <p:cNvPr id="16" name="タイトル 1"/>
          <p:cNvSpPr txBox="1">
            <a:spLocks/>
          </p:cNvSpPr>
          <p:nvPr/>
        </p:nvSpPr>
        <p:spPr>
          <a:xfrm>
            <a:off x="179512" y="2204864"/>
            <a:ext cx="4176464" cy="11430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角丸四角形 20"/>
          <p:cNvSpPr/>
          <p:nvPr/>
        </p:nvSpPr>
        <p:spPr>
          <a:xfrm>
            <a:off x="0" y="5072074"/>
            <a:ext cx="7678066" cy="17859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smtClean="0">
                <a:solidFill>
                  <a:schemeClr val="tx1"/>
                </a:solidFill>
              </a:rPr>
              <a:t>図書館では、古い新聞も保存しています。例えば、朝日新聞なら、明治時代の新聞（縮刷版）も保管しています。</a:t>
            </a:r>
            <a:endParaRPr lang="en-US" altLang="ja-JP" sz="2400" dirty="0" smtClean="0">
              <a:solidFill>
                <a:schemeClr val="tx1"/>
              </a:solidFill>
            </a:endParaRPr>
          </a:p>
          <a:p>
            <a:endParaRPr kumimoji="1" lang="en-US" altLang="ja-JP" sz="2400" dirty="0" smtClean="0">
              <a:solidFill>
                <a:schemeClr val="tx1"/>
              </a:solidFill>
            </a:endParaRPr>
          </a:p>
          <a:p>
            <a:r>
              <a:rPr kumimoji="1" lang="ja-JP" altLang="en-US" sz="2400" dirty="0" smtClean="0">
                <a:solidFill>
                  <a:schemeClr val="tx1"/>
                </a:solidFill>
              </a:rPr>
              <a:t>また</a:t>
            </a:r>
            <a:r>
              <a:rPr lang="ja-JP" altLang="en-US" sz="2400" dirty="0" smtClean="0">
                <a:solidFill>
                  <a:schemeClr val="tx1"/>
                </a:solidFill>
              </a:rPr>
              <a:t>、新聞データベースも各種契約しています。</a:t>
            </a:r>
            <a:endParaRPr kumimoji="1" lang="ja-JP" altLang="en-US" sz="2400" dirty="0">
              <a:solidFill>
                <a:schemeClr val="tx1"/>
              </a:solidFill>
            </a:endParaRPr>
          </a:p>
        </p:txBody>
      </p:sp>
      <p:sp>
        <p:nvSpPr>
          <p:cNvPr id="13" name="1 つの角を丸めた四角形 12"/>
          <p:cNvSpPr/>
          <p:nvPr/>
        </p:nvSpPr>
        <p:spPr>
          <a:xfrm>
            <a:off x="0" y="0"/>
            <a:ext cx="3708920" cy="722930"/>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smtClean="0">
                <a:solidFill>
                  <a:schemeClr val="tx1"/>
                </a:solidFill>
              </a:rPr>
              <a:t>新聞</a:t>
            </a:r>
            <a:endParaRPr kumimoji="1" lang="ja-JP" altLang="en-US" sz="3600" dirty="0">
              <a:solidFill>
                <a:schemeClr val="tx1"/>
              </a:solidFill>
            </a:endParaRPr>
          </a:p>
        </p:txBody>
      </p:sp>
      <p:pic>
        <p:nvPicPr>
          <p:cNvPr id="8198" name="Picture 6" descr="C:\Users\libco41\AppData\Local\Microsoft\Windows\Temporary Internet Files\Content.IE5\3SWQSQH6\MC900426062[1].wmf"/>
          <p:cNvPicPr>
            <a:picLocks noChangeAspect="1" noChangeArrowheads="1"/>
          </p:cNvPicPr>
          <p:nvPr/>
        </p:nvPicPr>
        <p:blipFill>
          <a:blip r:embed="rId3" cstate="print"/>
          <a:srcRect/>
          <a:stretch>
            <a:fillRect/>
          </a:stretch>
        </p:blipFill>
        <p:spPr bwMode="auto">
          <a:xfrm>
            <a:off x="7286625" y="4929198"/>
            <a:ext cx="1857375" cy="1790700"/>
          </a:xfrm>
          <a:prstGeom prst="rect">
            <a:avLst/>
          </a:prstGeom>
          <a:noFill/>
        </p:spPr>
      </p:pic>
      <p:pic>
        <p:nvPicPr>
          <p:cNvPr id="204801" name="Picture 1"/>
          <p:cNvPicPr>
            <a:picLocks noChangeAspect="1" noChangeArrowheads="1"/>
          </p:cNvPicPr>
          <p:nvPr/>
        </p:nvPicPr>
        <p:blipFill>
          <a:blip r:embed="rId4" cstate="print"/>
          <a:srcRect/>
          <a:stretch>
            <a:fillRect/>
          </a:stretch>
        </p:blipFill>
        <p:spPr bwMode="auto">
          <a:xfrm>
            <a:off x="5099118" y="0"/>
            <a:ext cx="3759162" cy="42490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857232"/>
            <a:ext cx="5214942" cy="1656184"/>
          </a:xfrm>
        </p:spPr>
        <p:txBody>
          <a:bodyPr anchor="t">
            <a:noAutofit/>
          </a:bodyPr>
          <a:lstStyle/>
          <a:p>
            <a:pPr algn="l"/>
            <a:r>
              <a:rPr kumimoji="1" lang="ja-JP" altLang="en-US" sz="3200" dirty="0" smtClean="0"/>
              <a:t>英語力を身につけたい</a:t>
            </a:r>
            <a:r>
              <a:rPr kumimoji="1" lang="en-US" altLang="ja-JP" sz="3200" dirty="0" smtClean="0"/>
              <a:t/>
            </a:r>
            <a:br>
              <a:rPr kumimoji="1" lang="en-US" altLang="ja-JP" sz="3200" dirty="0" smtClean="0"/>
            </a:br>
            <a:r>
              <a:rPr lang="ja-JP" altLang="en-US" sz="3200" dirty="0" smtClean="0"/>
              <a:t>楽しく英語を読みたい</a:t>
            </a:r>
            <a:r>
              <a:rPr lang="en-US" altLang="ja-JP" sz="3200" dirty="0" smtClean="0"/>
              <a:t/>
            </a:r>
            <a:br>
              <a:rPr lang="en-US" altLang="ja-JP" sz="3200" dirty="0" smtClean="0"/>
            </a:br>
            <a:r>
              <a:rPr lang="ja-JP" altLang="en-US" sz="3200" dirty="0" smtClean="0"/>
              <a:t>リスニング資料がほしい</a:t>
            </a:r>
            <a:endParaRPr kumimoji="1" lang="ja-JP" altLang="en-US" sz="3200" dirty="0"/>
          </a:p>
        </p:txBody>
      </p:sp>
      <p:sp>
        <p:nvSpPr>
          <p:cNvPr id="16" name="タイトル 1"/>
          <p:cNvSpPr txBox="1">
            <a:spLocks/>
          </p:cNvSpPr>
          <p:nvPr/>
        </p:nvSpPr>
        <p:spPr>
          <a:xfrm>
            <a:off x="179512" y="2204864"/>
            <a:ext cx="4176464" cy="11430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角丸四角形 20"/>
          <p:cNvSpPr/>
          <p:nvPr/>
        </p:nvSpPr>
        <p:spPr>
          <a:xfrm>
            <a:off x="0" y="3071810"/>
            <a:ext cx="7286644" cy="34535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600" dirty="0" smtClean="0">
                <a:solidFill>
                  <a:schemeClr val="tx1"/>
                </a:solidFill>
              </a:rPr>
              <a:t>英語をどんどん読み、聞くことで、英語力を身につけることができる資料です。</a:t>
            </a:r>
            <a:r>
              <a:rPr lang="en-US" altLang="ja-JP" sz="2600" dirty="0" smtClean="0">
                <a:solidFill>
                  <a:schemeClr val="tx1"/>
                </a:solidFill>
              </a:rPr>
              <a:t>CD</a:t>
            </a:r>
            <a:r>
              <a:rPr lang="ja-JP" altLang="en-US" sz="2600" dirty="0" smtClean="0">
                <a:solidFill>
                  <a:schemeClr val="tx1"/>
                </a:solidFill>
              </a:rPr>
              <a:t>と図書がセットになっています。</a:t>
            </a:r>
            <a:endParaRPr lang="en-US" altLang="ja-JP" sz="2600" dirty="0" smtClean="0">
              <a:solidFill>
                <a:schemeClr val="tx1"/>
              </a:solidFill>
            </a:endParaRPr>
          </a:p>
          <a:p>
            <a:endParaRPr lang="en-US" altLang="ja-JP" sz="2600" dirty="0" smtClean="0">
              <a:solidFill>
                <a:schemeClr val="tx1"/>
              </a:solidFill>
            </a:endParaRPr>
          </a:p>
          <a:p>
            <a:r>
              <a:rPr kumimoji="1" lang="ja-JP" altLang="en-US" sz="2600" u="sng" dirty="0" smtClean="0">
                <a:solidFill>
                  <a:schemeClr val="tx1"/>
                </a:solidFill>
              </a:rPr>
              <a:t>英語多読図書を読む時のポイント</a:t>
            </a:r>
            <a:endParaRPr kumimoji="1" lang="en-US" altLang="ja-JP" sz="2600" u="sng" dirty="0" smtClean="0">
              <a:solidFill>
                <a:schemeClr val="tx1"/>
              </a:solidFill>
            </a:endParaRPr>
          </a:p>
          <a:p>
            <a:r>
              <a:rPr lang="ja-JP" altLang="en-US" sz="2600" dirty="0" smtClean="0">
                <a:solidFill>
                  <a:schemeClr val="tx1"/>
                </a:solidFill>
              </a:rPr>
              <a:t>１．辞書は引かない</a:t>
            </a:r>
            <a:endParaRPr lang="en-US" altLang="ja-JP" sz="2600" dirty="0" smtClean="0">
              <a:solidFill>
                <a:schemeClr val="tx1"/>
              </a:solidFill>
            </a:endParaRPr>
          </a:p>
          <a:p>
            <a:r>
              <a:rPr lang="ja-JP" altLang="en-US" sz="2600" dirty="0" smtClean="0">
                <a:solidFill>
                  <a:schemeClr val="tx1"/>
                </a:solidFill>
              </a:rPr>
              <a:t>２．</a:t>
            </a:r>
            <a:r>
              <a:rPr kumimoji="1" lang="ja-JP" altLang="en-US" sz="2600" dirty="0" smtClean="0">
                <a:solidFill>
                  <a:schemeClr val="tx1"/>
                </a:solidFill>
              </a:rPr>
              <a:t>わからないところはとばす</a:t>
            </a:r>
            <a:endParaRPr kumimoji="1" lang="en-US" altLang="ja-JP" sz="2600" dirty="0" smtClean="0">
              <a:solidFill>
                <a:schemeClr val="tx1"/>
              </a:solidFill>
            </a:endParaRPr>
          </a:p>
          <a:p>
            <a:r>
              <a:rPr lang="ja-JP" altLang="en-US" sz="2600" dirty="0" smtClean="0">
                <a:solidFill>
                  <a:schemeClr val="tx1"/>
                </a:solidFill>
              </a:rPr>
              <a:t>３．つまらなくなったらやめる</a:t>
            </a:r>
            <a:endParaRPr kumimoji="1" lang="en-US" altLang="ja-JP" sz="2600" dirty="0" smtClean="0">
              <a:solidFill>
                <a:schemeClr val="tx1"/>
              </a:solidFill>
            </a:endParaRPr>
          </a:p>
        </p:txBody>
      </p:sp>
      <p:sp>
        <p:nvSpPr>
          <p:cNvPr id="13" name="1 つの角を丸めた四角形 12"/>
          <p:cNvSpPr/>
          <p:nvPr/>
        </p:nvSpPr>
        <p:spPr>
          <a:xfrm>
            <a:off x="0" y="0"/>
            <a:ext cx="3708920" cy="788098"/>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英語多読</a:t>
            </a:r>
            <a:endParaRPr kumimoji="1" lang="ja-JP" altLang="en-US" sz="3600" dirty="0">
              <a:solidFill>
                <a:schemeClr val="tx1"/>
              </a:solidFill>
            </a:endParaRPr>
          </a:p>
        </p:txBody>
      </p:sp>
      <p:pic>
        <p:nvPicPr>
          <p:cNvPr id="39938" name="Picture 2" descr="C:\Users\libco41\AppData\Local\Microsoft\Windows\Temporary Internet Files\Content.IE5\3SWQSQH6\MC900416414[1].wmf"/>
          <p:cNvPicPr>
            <a:picLocks noChangeAspect="1" noChangeArrowheads="1"/>
          </p:cNvPicPr>
          <p:nvPr/>
        </p:nvPicPr>
        <p:blipFill>
          <a:blip r:embed="rId3" cstate="print"/>
          <a:srcRect/>
          <a:stretch>
            <a:fillRect/>
          </a:stretch>
        </p:blipFill>
        <p:spPr bwMode="auto">
          <a:xfrm>
            <a:off x="6929454" y="4500570"/>
            <a:ext cx="1806575" cy="1746250"/>
          </a:xfrm>
          <a:prstGeom prst="rect">
            <a:avLst/>
          </a:prstGeom>
          <a:noFill/>
        </p:spPr>
      </p:pic>
      <p:pic>
        <p:nvPicPr>
          <p:cNvPr id="35842" name="Picture 2" descr="\\File-sv\本館\閲覧担当 (Hd-tmul)\図書館情報リテラシー\★24年度リテラシー\館内写真\英語多読.JPG"/>
          <p:cNvPicPr>
            <a:picLocks noChangeAspect="1" noChangeArrowheads="1"/>
          </p:cNvPicPr>
          <p:nvPr/>
        </p:nvPicPr>
        <p:blipFill>
          <a:blip r:embed="rId4" cstate="print"/>
          <a:srcRect/>
          <a:stretch>
            <a:fillRect/>
          </a:stretch>
        </p:blipFill>
        <p:spPr bwMode="auto">
          <a:xfrm>
            <a:off x="5214910" y="0"/>
            <a:ext cx="3929090" cy="2946818"/>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785794"/>
            <a:ext cx="6072198" cy="2000264"/>
          </a:xfrm>
        </p:spPr>
        <p:txBody>
          <a:bodyPr anchor="t">
            <a:noAutofit/>
          </a:bodyPr>
          <a:lstStyle/>
          <a:p>
            <a:pPr algn="l"/>
            <a:r>
              <a:rPr kumimoji="1" lang="ja-JP" altLang="en-US" sz="2600" dirty="0" smtClean="0"/>
              <a:t>・</a:t>
            </a:r>
            <a:r>
              <a:rPr kumimoji="1" lang="en-US" altLang="ja-JP" sz="2600" dirty="0" smtClean="0"/>
              <a:t>TOEIC,</a:t>
            </a:r>
            <a:r>
              <a:rPr kumimoji="1" lang="ja-JP" altLang="en-US" sz="2600" dirty="0" smtClean="0"/>
              <a:t>　</a:t>
            </a:r>
            <a:r>
              <a:rPr kumimoji="1" lang="en-US" altLang="ja-JP" sz="2600" dirty="0" smtClean="0"/>
              <a:t>TOEFL</a:t>
            </a:r>
            <a:r>
              <a:rPr kumimoji="1" lang="ja-JP" altLang="en-US" sz="2600" dirty="0" smtClean="0"/>
              <a:t>の参考資料が使いたい</a:t>
            </a:r>
            <a:r>
              <a:rPr kumimoji="1" lang="en-US" altLang="ja-JP" sz="2600" dirty="0" smtClean="0"/>
              <a:t/>
            </a:r>
            <a:br>
              <a:rPr kumimoji="1" lang="en-US" altLang="ja-JP" sz="2600" dirty="0" smtClean="0"/>
            </a:br>
            <a:r>
              <a:rPr lang="ja-JP" altLang="en-US" sz="2600" dirty="0" smtClean="0"/>
              <a:t>・小説を読みたい</a:t>
            </a:r>
            <a:r>
              <a:rPr lang="en-US" altLang="ja-JP" sz="2600" dirty="0" smtClean="0"/>
              <a:t/>
            </a:r>
            <a:br>
              <a:rPr lang="en-US" altLang="ja-JP" sz="2600" dirty="0" smtClean="0"/>
            </a:br>
            <a:r>
              <a:rPr lang="ja-JP" altLang="en-US" sz="2600" dirty="0" smtClean="0"/>
              <a:t>・料理の本を借りたい</a:t>
            </a:r>
            <a:r>
              <a:rPr lang="en-US" altLang="ja-JP" sz="2600" dirty="0" smtClean="0"/>
              <a:t/>
            </a:r>
            <a:br>
              <a:rPr lang="en-US" altLang="ja-JP" sz="2600" dirty="0" smtClean="0"/>
            </a:br>
            <a:r>
              <a:rPr lang="ja-JP" altLang="en-US" sz="2600" dirty="0" smtClean="0"/>
              <a:t>・旅の本（地球の歩き方</a:t>
            </a:r>
            <a:r>
              <a:rPr lang="en-US" altLang="ja-JP" sz="2600" dirty="0" smtClean="0"/>
              <a:t>etc.</a:t>
            </a:r>
            <a:r>
              <a:rPr lang="ja-JP" altLang="en-US" sz="2600" dirty="0" smtClean="0"/>
              <a:t>）がみたい</a:t>
            </a:r>
            <a:endParaRPr kumimoji="1" lang="ja-JP" altLang="en-US" sz="2600" dirty="0"/>
          </a:p>
        </p:txBody>
      </p:sp>
      <p:sp>
        <p:nvSpPr>
          <p:cNvPr id="21" name="角丸四角形 20"/>
          <p:cNvSpPr/>
          <p:nvPr/>
        </p:nvSpPr>
        <p:spPr>
          <a:xfrm>
            <a:off x="0" y="3000372"/>
            <a:ext cx="5000628" cy="33809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rPr>
              <a:t>図書館では、これまで、なかなか購入できなかった、旅行の図書、料理の図書、小説、資格試験の</a:t>
            </a:r>
            <a:r>
              <a:rPr lang="ja-JP" altLang="en-US" sz="2400" dirty="0" smtClean="0">
                <a:solidFill>
                  <a:schemeClr val="tx1"/>
                </a:solidFill>
              </a:rPr>
              <a:t>資料</a:t>
            </a:r>
            <a:r>
              <a:rPr kumimoji="1" lang="ja-JP" altLang="en-US" sz="2400" dirty="0" smtClean="0">
                <a:solidFill>
                  <a:schemeClr val="tx1"/>
                </a:solidFill>
              </a:rPr>
              <a:t>を、新たに購入しました。</a:t>
            </a:r>
            <a:endParaRPr kumimoji="1" lang="en-US" altLang="ja-JP" sz="2400" dirty="0" smtClean="0">
              <a:solidFill>
                <a:schemeClr val="tx1"/>
              </a:solidFill>
            </a:endParaRPr>
          </a:p>
          <a:p>
            <a:endParaRPr lang="en-US" altLang="ja-JP" sz="2400" dirty="0" smtClean="0">
              <a:solidFill>
                <a:schemeClr val="tx1"/>
              </a:solidFill>
            </a:endParaRPr>
          </a:p>
          <a:p>
            <a:r>
              <a:rPr kumimoji="1" lang="ja-JP" altLang="en-US" sz="2400" dirty="0" smtClean="0">
                <a:solidFill>
                  <a:schemeClr val="tx1"/>
                </a:solidFill>
              </a:rPr>
              <a:t>１</a:t>
            </a:r>
            <a:r>
              <a:rPr kumimoji="1" lang="en-US" altLang="ja-JP" sz="2400" dirty="0" smtClean="0">
                <a:solidFill>
                  <a:schemeClr val="tx1"/>
                </a:solidFill>
              </a:rPr>
              <a:t>F</a:t>
            </a:r>
            <a:r>
              <a:rPr kumimoji="1" lang="ja-JP" altLang="en-US" sz="2400" dirty="0" smtClean="0">
                <a:solidFill>
                  <a:schemeClr val="tx1"/>
                </a:solidFill>
              </a:rPr>
              <a:t>フロアの「シーズナル」という展示棚に配置しています。ぜひ、ご活用ください。</a:t>
            </a:r>
            <a:endParaRPr kumimoji="1" lang="ja-JP" altLang="en-US" sz="2400" dirty="0">
              <a:solidFill>
                <a:schemeClr val="tx1"/>
              </a:solidFill>
            </a:endParaRPr>
          </a:p>
        </p:txBody>
      </p:sp>
      <p:sp>
        <p:nvSpPr>
          <p:cNvPr id="13" name="1 つの角を丸めた四角形 12"/>
          <p:cNvSpPr/>
          <p:nvPr/>
        </p:nvSpPr>
        <p:spPr>
          <a:xfrm>
            <a:off x="0" y="0"/>
            <a:ext cx="4214810" cy="785794"/>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シーズナル図書</a:t>
            </a:r>
            <a:endParaRPr kumimoji="1" lang="ja-JP" altLang="en-US" sz="3600" dirty="0">
              <a:solidFill>
                <a:schemeClr val="tx1"/>
              </a:solidFill>
            </a:endParaRPr>
          </a:p>
        </p:txBody>
      </p:sp>
      <p:pic>
        <p:nvPicPr>
          <p:cNvPr id="37891" name="Picture 3"/>
          <p:cNvPicPr>
            <a:picLocks noChangeAspect="1" noChangeArrowheads="1"/>
          </p:cNvPicPr>
          <p:nvPr/>
        </p:nvPicPr>
        <p:blipFill>
          <a:blip r:embed="rId3" cstate="print"/>
          <a:srcRect/>
          <a:stretch>
            <a:fillRect/>
          </a:stretch>
        </p:blipFill>
        <p:spPr bwMode="auto">
          <a:xfrm>
            <a:off x="5052848" y="3000372"/>
            <a:ext cx="4091152" cy="30145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857232"/>
            <a:ext cx="6643702" cy="2643206"/>
          </a:xfrm>
        </p:spPr>
        <p:txBody>
          <a:bodyPr anchor="t">
            <a:noAutofit/>
          </a:bodyPr>
          <a:lstStyle/>
          <a:p>
            <a:r>
              <a:rPr lang="ja-JP" altLang="en-US" sz="2400" dirty="0" smtClean="0"/>
              <a:t>・論文を検索したい</a:t>
            </a:r>
            <a:r>
              <a:rPr lang="en-US" altLang="ja-JP" sz="2400" dirty="0" smtClean="0"/>
              <a:t/>
            </a:r>
            <a:br>
              <a:rPr lang="en-US" altLang="ja-JP" sz="2400" dirty="0" smtClean="0"/>
            </a:br>
            <a:r>
              <a:rPr lang="ja-JP" altLang="en-US" sz="2400" dirty="0" smtClean="0"/>
              <a:t>　　（</a:t>
            </a:r>
            <a:r>
              <a:rPr lang="en-US" altLang="ja-JP" sz="2400" dirty="0" err="1" smtClean="0"/>
              <a:t>CiNii</a:t>
            </a:r>
            <a:r>
              <a:rPr lang="en-US" altLang="ja-JP" sz="2400" dirty="0" smtClean="0"/>
              <a:t> Articles</a:t>
            </a:r>
            <a:r>
              <a:rPr lang="ja-JP" altLang="en-US" sz="2400" dirty="0" err="1" smtClean="0"/>
              <a:t>、</a:t>
            </a:r>
            <a:r>
              <a:rPr lang="en-US" altLang="ja-JP" sz="2400" dirty="0" smtClean="0"/>
              <a:t>Scopus</a:t>
            </a:r>
            <a:r>
              <a:rPr lang="ja-JP" altLang="en-US" sz="2400" dirty="0" err="1" smtClean="0"/>
              <a:t>、</a:t>
            </a:r>
            <a:r>
              <a:rPr lang="en-US" altLang="ja-JP" sz="2400" dirty="0" err="1" smtClean="0"/>
              <a:t>EBSCOhost</a:t>
            </a:r>
            <a:r>
              <a:rPr lang="ja-JP" altLang="en-US" sz="2400" dirty="0" smtClean="0"/>
              <a:t>等）</a:t>
            </a:r>
            <a:r>
              <a:rPr lang="en-US" altLang="ja-JP" sz="2400" dirty="0" smtClean="0"/>
              <a:t/>
            </a:r>
            <a:br>
              <a:rPr lang="en-US" altLang="ja-JP" sz="2400" dirty="0" smtClean="0"/>
            </a:br>
            <a:r>
              <a:rPr lang="ja-JP" altLang="en-US" sz="2400" dirty="0" smtClean="0"/>
              <a:t>・オンライン辞書を使いたい</a:t>
            </a:r>
            <a:r>
              <a:rPr lang="en-US" altLang="ja-JP" sz="2400" dirty="0" smtClean="0"/>
              <a:t/>
            </a:r>
            <a:br>
              <a:rPr lang="en-US" altLang="ja-JP" sz="2400" dirty="0" smtClean="0"/>
            </a:br>
            <a:r>
              <a:rPr lang="ja-JP" altLang="en-US" sz="2400" dirty="0" smtClean="0"/>
              <a:t>　　（</a:t>
            </a:r>
            <a:r>
              <a:rPr lang="en-US" altLang="ja-JP" sz="2400" dirty="0" smtClean="0"/>
              <a:t>Japan Knowledge</a:t>
            </a:r>
            <a:r>
              <a:rPr lang="ja-JP" altLang="en-US" sz="2400" dirty="0" smtClean="0"/>
              <a:t>　</a:t>
            </a:r>
            <a:r>
              <a:rPr lang="en-US" altLang="ja-JP" sz="2400" dirty="0" smtClean="0"/>
              <a:t>Lib) </a:t>
            </a:r>
            <a:br>
              <a:rPr lang="en-US" altLang="ja-JP" sz="2400" dirty="0" smtClean="0"/>
            </a:br>
            <a:r>
              <a:rPr lang="ja-JP" altLang="en-US" sz="2400" dirty="0" smtClean="0"/>
              <a:t>・各種新聞データベース</a:t>
            </a:r>
            <a:r>
              <a:rPr lang="en-US" altLang="ja-JP" sz="2400" dirty="0" smtClean="0"/>
              <a:t/>
            </a:r>
            <a:br>
              <a:rPr lang="en-US" altLang="ja-JP" sz="2400" dirty="0" smtClean="0"/>
            </a:br>
            <a:r>
              <a:rPr lang="ja-JP" altLang="en-US" sz="2400" dirty="0" smtClean="0"/>
              <a:t>　　</a:t>
            </a:r>
            <a:r>
              <a:rPr lang="ja-JP" altLang="en-US" sz="1800" dirty="0" smtClean="0"/>
              <a:t>（聞蔵</a:t>
            </a:r>
            <a:r>
              <a:rPr lang="en-US" altLang="ja-JP" sz="1800" dirty="0" smtClean="0"/>
              <a:t>Ⅱ</a:t>
            </a:r>
            <a:r>
              <a:rPr lang="ja-JP" altLang="en-US" sz="1800" dirty="0" smtClean="0"/>
              <a:t>ビジュアル</a:t>
            </a:r>
            <a:r>
              <a:rPr lang="en-US" altLang="ja-JP" sz="1800" dirty="0" smtClean="0"/>
              <a:t>【</a:t>
            </a:r>
            <a:r>
              <a:rPr lang="ja-JP" altLang="en-US" sz="1800" dirty="0" smtClean="0"/>
              <a:t>朝日新聞</a:t>
            </a:r>
            <a:r>
              <a:rPr lang="en-US" altLang="ja-JP" sz="1800" dirty="0" smtClean="0"/>
              <a:t>】</a:t>
            </a:r>
            <a:r>
              <a:rPr lang="ja-JP" altLang="en-US" sz="1800" dirty="0" err="1" smtClean="0"/>
              <a:t>、</a:t>
            </a:r>
            <a:r>
              <a:rPr lang="en-US" altLang="ja-JP" sz="1800" dirty="0" smtClean="0"/>
              <a:t/>
            </a:r>
            <a:br>
              <a:rPr lang="en-US" altLang="ja-JP" sz="1800" dirty="0" smtClean="0"/>
            </a:br>
            <a:r>
              <a:rPr lang="ja-JP" altLang="en-US" sz="1800" dirty="0" smtClean="0"/>
              <a:t>　　　日経テレコン２１</a:t>
            </a:r>
            <a:r>
              <a:rPr lang="en-US" altLang="ja-JP" sz="1800" dirty="0" smtClean="0"/>
              <a:t>【</a:t>
            </a:r>
            <a:r>
              <a:rPr lang="ja-JP" altLang="en-US" sz="1800" dirty="0" smtClean="0"/>
              <a:t>日本経済新聞</a:t>
            </a:r>
            <a:r>
              <a:rPr lang="en-US" altLang="ja-JP" sz="1800" dirty="0" smtClean="0"/>
              <a:t>】</a:t>
            </a:r>
            <a:r>
              <a:rPr lang="ja-JP" altLang="en-US" sz="1800" dirty="0" smtClean="0"/>
              <a:t>等）</a:t>
            </a:r>
            <a:endParaRPr kumimoji="1" lang="ja-JP" altLang="en-US" sz="1800" dirty="0"/>
          </a:p>
        </p:txBody>
      </p:sp>
      <p:sp>
        <p:nvSpPr>
          <p:cNvPr id="16" name="タイトル 1"/>
          <p:cNvSpPr txBox="1">
            <a:spLocks/>
          </p:cNvSpPr>
          <p:nvPr/>
        </p:nvSpPr>
        <p:spPr>
          <a:xfrm>
            <a:off x="179512" y="2204864"/>
            <a:ext cx="4176464" cy="11430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1 つの角を丸めた四角形 12"/>
          <p:cNvSpPr/>
          <p:nvPr/>
        </p:nvSpPr>
        <p:spPr>
          <a:xfrm>
            <a:off x="0" y="0"/>
            <a:ext cx="7858148" cy="788098"/>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電子ジャーナル・文献データベース</a:t>
            </a:r>
            <a:endParaRPr kumimoji="1" lang="ja-JP" altLang="en-US" sz="3600" dirty="0">
              <a:solidFill>
                <a:schemeClr val="tx1"/>
              </a:solidFill>
            </a:endParaRPr>
          </a:p>
        </p:txBody>
      </p:sp>
      <p:sp>
        <p:nvSpPr>
          <p:cNvPr id="21" name="角丸四角形 20"/>
          <p:cNvSpPr/>
          <p:nvPr/>
        </p:nvSpPr>
        <p:spPr>
          <a:xfrm>
            <a:off x="0" y="5072050"/>
            <a:ext cx="9144000" cy="17859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solidFill>
                  <a:schemeClr val="tx1"/>
                </a:solidFill>
              </a:rPr>
              <a:t>電子ジャーナルや文献データベースとは、論文、辞書、新聞の検索や本文へのアクセスができるオンライン上のサイトです。アクセスするときは、自宅のパソコンではなく、学内の端末からアクセスしてください。（一部のデータベースは図書館内の端末固定のものもあり）</a:t>
            </a:r>
            <a:endParaRPr lang="en-US" altLang="ja-JP" dirty="0" smtClean="0">
              <a:solidFill>
                <a:schemeClr val="tx1"/>
              </a:solidFill>
            </a:endParaRPr>
          </a:p>
          <a:p>
            <a:r>
              <a:rPr kumimoji="1" lang="ja-JP" altLang="en-US" dirty="0" smtClean="0">
                <a:solidFill>
                  <a:schemeClr val="tx1"/>
                </a:solidFill>
              </a:rPr>
              <a:t>詳しい使い方は、図書館のレファレンスカウンターやスタディ・アシスタントにお問い合わせください。</a:t>
            </a:r>
            <a:endParaRPr kumimoji="1" lang="en-US" altLang="ja-JP" dirty="0" smtClean="0">
              <a:solidFill>
                <a:schemeClr val="tx1"/>
              </a:solidFill>
            </a:endParaRPr>
          </a:p>
          <a:p>
            <a:r>
              <a:rPr lang="ja-JP" altLang="en-US" dirty="0" smtClean="0">
                <a:solidFill>
                  <a:schemeClr val="tx1"/>
                </a:solidFill>
              </a:rPr>
              <a:t>また、図書館でお配りしている、緑とオレンジの冊子に詳しい利用方法が掲載されています。</a:t>
            </a:r>
            <a:endParaRPr kumimoji="1" lang="en-US" altLang="ja-JP" dirty="0" smtClean="0">
              <a:solidFill>
                <a:schemeClr val="tx1"/>
              </a:solidFill>
            </a:endParaRPr>
          </a:p>
        </p:txBody>
      </p:sp>
      <p:pic>
        <p:nvPicPr>
          <p:cNvPr id="406531" name="Picture 3"/>
          <p:cNvPicPr>
            <a:picLocks noChangeAspect="1" noChangeArrowheads="1"/>
          </p:cNvPicPr>
          <p:nvPr/>
        </p:nvPicPr>
        <p:blipFill>
          <a:blip r:embed="rId3" cstate="print"/>
          <a:srcRect/>
          <a:stretch>
            <a:fillRect/>
          </a:stretch>
        </p:blipFill>
        <p:spPr bwMode="auto">
          <a:xfrm>
            <a:off x="4171945" y="2500306"/>
            <a:ext cx="4972055" cy="2522795"/>
          </a:xfrm>
          <a:prstGeom prst="rect">
            <a:avLst/>
          </a:prstGeom>
          <a:noFill/>
          <a:ln w="9525">
            <a:noFill/>
            <a:miter lim="800000"/>
            <a:headEnd/>
            <a:tailEnd/>
          </a:ln>
          <a:effectLst/>
        </p:spPr>
      </p:pic>
      <p:pic>
        <p:nvPicPr>
          <p:cNvPr id="310273" name="Picture 1"/>
          <p:cNvPicPr>
            <a:picLocks noChangeAspect="1" noChangeArrowheads="1"/>
          </p:cNvPicPr>
          <p:nvPr/>
        </p:nvPicPr>
        <p:blipFill>
          <a:blip r:embed="rId4" cstate="print"/>
          <a:srcRect/>
          <a:stretch>
            <a:fillRect/>
          </a:stretch>
        </p:blipFill>
        <p:spPr bwMode="auto">
          <a:xfrm>
            <a:off x="6228184" y="887118"/>
            <a:ext cx="1368152" cy="1965818"/>
          </a:xfrm>
          <a:prstGeom prst="rect">
            <a:avLst/>
          </a:prstGeom>
          <a:noFill/>
          <a:ln w="9525">
            <a:noFill/>
            <a:miter lim="800000"/>
            <a:headEnd/>
            <a:tailEnd/>
          </a:ln>
        </p:spPr>
      </p:pic>
      <p:pic>
        <p:nvPicPr>
          <p:cNvPr id="310274" name="Picture 2"/>
          <p:cNvPicPr>
            <a:picLocks noChangeAspect="1" noChangeArrowheads="1"/>
          </p:cNvPicPr>
          <p:nvPr/>
        </p:nvPicPr>
        <p:blipFill>
          <a:blip r:embed="rId5" cstate="print"/>
          <a:srcRect/>
          <a:stretch>
            <a:fillRect/>
          </a:stretch>
        </p:blipFill>
        <p:spPr bwMode="auto">
          <a:xfrm>
            <a:off x="7596336" y="908720"/>
            <a:ext cx="1357053" cy="19427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643050"/>
            <a:ext cx="5915000" cy="1656184"/>
          </a:xfrm>
        </p:spPr>
        <p:txBody>
          <a:bodyPr anchor="t">
            <a:normAutofit/>
          </a:bodyPr>
          <a:lstStyle/>
          <a:p>
            <a:pPr algn="l"/>
            <a:r>
              <a:rPr kumimoji="1" lang="en-US" altLang="ja-JP" sz="3600" dirty="0" smtClean="0"/>
              <a:t>OPAC</a:t>
            </a:r>
            <a:r>
              <a:rPr kumimoji="1" lang="ja-JP" altLang="en-US" sz="3600" dirty="0" smtClean="0"/>
              <a:t>で資料検索してみたが、見たい資料が</a:t>
            </a:r>
            <a:r>
              <a:rPr lang="ja-JP" altLang="en-US" sz="3600" dirty="0" smtClean="0"/>
              <a:t>本館</a:t>
            </a:r>
            <a:r>
              <a:rPr kumimoji="1" lang="ja-JP" altLang="en-US" sz="3600" dirty="0" smtClean="0"/>
              <a:t>にない。</a:t>
            </a:r>
            <a:endParaRPr kumimoji="1" lang="ja-JP" altLang="en-US" sz="3600" dirty="0"/>
          </a:p>
        </p:txBody>
      </p:sp>
      <p:sp>
        <p:nvSpPr>
          <p:cNvPr id="16" name="タイトル 1"/>
          <p:cNvSpPr txBox="1">
            <a:spLocks/>
          </p:cNvSpPr>
          <p:nvPr/>
        </p:nvSpPr>
        <p:spPr>
          <a:xfrm>
            <a:off x="179512" y="2204864"/>
            <a:ext cx="4176464" cy="11430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20" name="1 つの角を丸めた四角形 19"/>
          <p:cNvSpPr/>
          <p:nvPr/>
        </p:nvSpPr>
        <p:spPr>
          <a:xfrm>
            <a:off x="0" y="0"/>
            <a:ext cx="3708920" cy="785794"/>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予約・取り寄せ</a:t>
            </a:r>
            <a:endParaRPr kumimoji="1" lang="ja-JP" altLang="en-US" sz="3600" dirty="0">
              <a:solidFill>
                <a:schemeClr val="tx1"/>
              </a:solidFill>
            </a:endParaRPr>
          </a:p>
        </p:txBody>
      </p:sp>
      <p:sp>
        <p:nvSpPr>
          <p:cNvPr id="21" name="角丸四角形 20"/>
          <p:cNvSpPr/>
          <p:nvPr/>
        </p:nvSpPr>
        <p:spPr>
          <a:xfrm>
            <a:off x="142844" y="2928934"/>
            <a:ext cx="4786346" cy="3786214"/>
          </a:xfrm>
          <a:prstGeom prst="roundRect">
            <a:avLst>
              <a:gd name="adj" fmla="val 824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chemeClr val="tx1"/>
                </a:solidFill>
              </a:rPr>
              <a:t>本館に資料がないときでも、あきらめないことが大切です。</a:t>
            </a:r>
            <a:endParaRPr kumimoji="1" lang="en-US" altLang="ja-JP" dirty="0" smtClean="0">
              <a:solidFill>
                <a:schemeClr val="tx1"/>
              </a:solidFill>
            </a:endParaRPr>
          </a:p>
          <a:p>
            <a:r>
              <a:rPr lang="ja-JP" altLang="en-US" dirty="0" smtClean="0">
                <a:solidFill>
                  <a:schemeClr val="tx1"/>
                </a:solidFill>
              </a:rPr>
              <a:t>日野や荒川に資料がある場合は、無料で取り寄せができます。</a:t>
            </a:r>
            <a:endParaRPr lang="en-US" altLang="ja-JP" dirty="0" smtClean="0">
              <a:solidFill>
                <a:schemeClr val="tx1"/>
              </a:solidFill>
            </a:endParaRPr>
          </a:p>
          <a:p>
            <a:r>
              <a:rPr kumimoji="1" lang="ja-JP" altLang="en-US" dirty="0" smtClean="0">
                <a:solidFill>
                  <a:schemeClr val="tx1"/>
                </a:solidFill>
              </a:rPr>
              <a:t>首都大に資料がないときは、郵送料や複写料を負担すれば、他大学から図書の取り寄せや論文の複写を取り寄せることができます。</a:t>
            </a:r>
            <a:endParaRPr kumimoji="1" lang="en-US" altLang="ja-JP" dirty="0" smtClean="0">
              <a:solidFill>
                <a:schemeClr val="tx1"/>
              </a:solidFill>
            </a:endParaRPr>
          </a:p>
          <a:p>
            <a:endParaRPr lang="en-US" altLang="ja-JP" dirty="0" smtClean="0">
              <a:solidFill>
                <a:schemeClr val="tx1"/>
              </a:solidFill>
            </a:endParaRPr>
          </a:p>
          <a:p>
            <a:r>
              <a:rPr lang="ja-JP" altLang="en-US" sz="3200" b="1" dirty="0" smtClean="0">
                <a:solidFill>
                  <a:srgbClr val="FF0000"/>
                </a:solidFill>
              </a:rPr>
              <a:t>詳細は</a:t>
            </a:r>
            <a:r>
              <a:rPr kumimoji="1" lang="ja-JP" altLang="en-US" sz="3200" b="1" dirty="0" smtClean="0">
                <a:solidFill>
                  <a:srgbClr val="FF0000"/>
                </a:solidFill>
              </a:rPr>
              <a:t>カウンターでご確認ください。</a:t>
            </a:r>
            <a:endParaRPr kumimoji="1" lang="ja-JP" altLang="en-US" sz="3200" b="1" dirty="0">
              <a:solidFill>
                <a:srgbClr val="FF0000"/>
              </a:solidFill>
            </a:endParaRPr>
          </a:p>
        </p:txBody>
      </p:sp>
      <p:sp>
        <p:nvSpPr>
          <p:cNvPr id="13" name="1 つの角を丸めた四角形 12"/>
          <p:cNvSpPr/>
          <p:nvPr/>
        </p:nvSpPr>
        <p:spPr>
          <a:xfrm>
            <a:off x="0" y="857232"/>
            <a:ext cx="3708920" cy="714380"/>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400" dirty="0" smtClean="0">
                <a:solidFill>
                  <a:schemeClr val="tx1"/>
                </a:solidFill>
              </a:rPr>
              <a:t>ILL</a:t>
            </a:r>
            <a:endParaRPr kumimoji="1" lang="ja-JP" altLang="en-US" sz="4400" dirty="0">
              <a:solidFill>
                <a:schemeClr val="tx1"/>
              </a:solidFill>
            </a:endParaRPr>
          </a:p>
        </p:txBody>
      </p:sp>
      <p:pic>
        <p:nvPicPr>
          <p:cNvPr id="3074" name="Picture 2" descr="C:\Program Files\Microsoft Office\MEDIA\CAGCAT10\j0195384.wmf"/>
          <p:cNvPicPr>
            <a:picLocks noChangeAspect="1" noChangeArrowheads="1"/>
          </p:cNvPicPr>
          <p:nvPr/>
        </p:nvPicPr>
        <p:blipFill>
          <a:blip r:embed="rId3" cstate="print"/>
          <a:srcRect/>
          <a:stretch>
            <a:fillRect/>
          </a:stretch>
        </p:blipFill>
        <p:spPr bwMode="auto">
          <a:xfrm>
            <a:off x="7000892" y="1285860"/>
            <a:ext cx="1795462" cy="1833563"/>
          </a:xfrm>
          <a:prstGeom prst="rect">
            <a:avLst/>
          </a:prstGeom>
          <a:noFill/>
        </p:spPr>
      </p:pic>
      <p:sp>
        <p:nvSpPr>
          <p:cNvPr id="15" name="タイトル 1"/>
          <p:cNvSpPr txBox="1">
            <a:spLocks/>
          </p:cNvSpPr>
          <p:nvPr/>
        </p:nvSpPr>
        <p:spPr>
          <a:xfrm>
            <a:off x="5357818" y="214290"/>
            <a:ext cx="3233520" cy="1357322"/>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7200" b="0" i="0" u="none" strike="noStrike" kern="1200" cap="none" spc="0" normalizeH="0" baseline="0" noProof="0" dirty="0" smtClean="0">
                <a:ln>
                  <a:noFill/>
                </a:ln>
                <a:solidFill>
                  <a:srgbClr val="FF0000"/>
                </a:solidFill>
                <a:effectLst/>
                <a:uLnTx/>
                <a:uFillTx/>
                <a:latin typeface="HGP創英角ﾎﾟｯﾌﾟ体" pitchFamily="50" charset="-128"/>
                <a:ea typeface="HGP創英角ﾎﾟｯﾌﾟ体" pitchFamily="50" charset="-128"/>
                <a:cs typeface="+mj-cs"/>
              </a:rPr>
              <a:t>ない！</a:t>
            </a:r>
            <a:endParaRPr kumimoji="1" lang="ja-JP" altLang="en-US" sz="7200" b="0" i="0" u="none" strike="noStrike" kern="1200" cap="none" spc="0" normalizeH="0" baseline="0" noProof="0" dirty="0">
              <a:ln>
                <a:noFill/>
              </a:ln>
              <a:solidFill>
                <a:srgbClr val="FF0000"/>
              </a:solidFill>
              <a:effectLst/>
              <a:uLnTx/>
              <a:uFillTx/>
              <a:latin typeface="HGP創英角ﾎﾟｯﾌﾟ体" pitchFamily="50" charset="-128"/>
              <a:ea typeface="HGP創英角ﾎﾟｯﾌﾟ体" pitchFamily="50" charset="-128"/>
              <a:cs typeface="+mj-cs"/>
            </a:endParaRPr>
          </a:p>
        </p:txBody>
      </p:sp>
      <p:pic>
        <p:nvPicPr>
          <p:cNvPr id="19" name="図 8" descr="maincounter.JPG"/>
          <p:cNvPicPr>
            <a:picLocks noChangeAspect="1"/>
          </p:cNvPicPr>
          <p:nvPr/>
        </p:nvPicPr>
        <p:blipFill>
          <a:blip r:embed="rId4" cstate="print"/>
          <a:srcRect b="1015"/>
          <a:stretch>
            <a:fillRect/>
          </a:stretch>
        </p:blipFill>
        <p:spPr bwMode="auto">
          <a:xfrm>
            <a:off x="5072066" y="3500438"/>
            <a:ext cx="3753472" cy="27860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857232"/>
            <a:ext cx="7358082" cy="1643074"/>
          </a:xfrm>
        </p:spPr>
        <p:txBody>
          <a:bodyPr anchor="t">
            <a:noAutofit/>
          </a:bodyPr>
          <a:lstStyle/>
          <a:p>
            <a:pPr algn="l"/>
            <a:r>
              <a:rPr lang="ja-JP" altLang="en-US" sz="3200" dirty="0" smtClean="0"/>
              <a:t>・やっと書きあげた博士論文、世界中の人に読んでもらいたい。</a:t>
            </a:r>
            <a:r>
              <a:rPr lang="en-US" altLang="ja-JP" sz="3200" dirty="0" smtClean="0"/>
              <a:t/>
            </a:r>
            <a:br>
              <a:rPr lang="en-US" altLang="ja-JP" sz="3200" dirty="0" smtClean="0"/>
            </a:br>
            <a:r>
              <a:rPr lang="ja-JP" altLang="en-US" sz="3200" dirty="0" smtClean="0"/>
              <a:t>・先輩・先生の論文を読みたい。</a:t>
            </a:r>
            <a:endParaRPr kumimoji="1" lang="ja-JP" altLang="en-US" sz="3200" dirty="0"/>
          </a:p>
        </p:txBody>
      </p:sp>
      <p:sp>
        <p:nvSpPr>
          <p:cNvPr id="16" name="タイトル 1"/>
          <p:cNvSpPr txBox="1">
            <a:spLocks/>
          </p:cNvSpPr>
          <p:nvPr/>
        </p:nvSpPr>
        <p:spPr>
          <a:xfrm>
            <a:off x="179512" y="2204864"/>
            <a:ext cx="4176464" cy="11430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1 つの角を丸めた四角形 12"/>
          <p:cNvSpPr/>
          <p:nvPr/>
        </p:nvSpPr>
        <p:spPr>
          <a:xfrm>
            <a:off x="0" y="0"/>
            <a:ext cx="8786842" cy="788098"/>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首都大学東京機関リポジトリ　みやこ鳥</a:t>
            </a:r>
            <a:endParaRPr kumimoji="1" lang="ja-JP" altLang="en-US" sz="3600" dirty="0">
              <a:solidFill>
                <a:schemeClr val="tx1"/>
              </a:solidFill>
            </a:endParaRPr>
          </a:p>
        </p:txBody>
      </p:sp>
      <p:pic>
        <p:nvPicPr>
          <p:cNvPr id="36866" name="Picture 2"/>
          <p:cNvPicPr>
            <a:picLocks noChangeAspect="1" noChangeArrowheads="1"/>
          </p:cNvPicPr>
          <p:nvPr/>
        </p:nvPicPr>
        <p:blipFill>
          <a:blip r:embed="rId3" cstate="print"/>
          <a:srcRect/>
          <a:stretch>
            <a:fillRect/>
          </a:stretch>
        </p:blipFill>
        <p:spPr bwMode="auto">
          <a:xfrm>
            <a:off x="0" y="2428868"/>
            <a:ext cx="7006762" cy="3143272"/>
          </a:xfrm>
          <a:prstGeom prst="rect">
            <a:avLst/>
          </a:prstGeom>
          <a:noFill/>
          <a:ln w="9525">
            <a:noFill/>
            <a:miter lim="800000"/>
            <a:headEnd/>
            <a:tailEnd/>
          </a:ln>
          <a:effectLst/>
        </p:spPr>
      </p:pic>
      <p:pic>
        <p:nvPicPr>
          <p:cNvPr id="36867" name="Picture 3" descr="C:\Users\libe13\AppData\Local\Microsoft\Windows\Temporary Internet Files\Content.IE5\AAZ729MG\MP900411749[1].jpg"/>
          <p:cNvPicPr>
            <a:picLocks noChangeAspect="1" noChangeArrowheads="1"/>
          </p:cNvPicPr>
          <p:nvPr/>
        </p:nvPicPr>
        <p:blipFill>
          <a:blip r:embed="rId4" cstate="print"/>
          <a:srcRect l="20690" r="3448"/>
          <a:stretch>
            <a:fillRect/>
          </a:stretch>
        </p:blipFill>
        <p:spPr bwMode="auto">
          <a:xfrm>
            <a:off x="7572364" y="928670"/>
            <a:ext cx="1571636" cy="3106036"/>
          </a:xfrm>
          <a:prstGeom prst="rect">
            <a:avLst/>
          </a:prstGeom>
          <a:noFill/>
        </p:spPr>
      </p:pic>
      <p:sp>
        <p:nvSpPr>
          <p:cNvPr id="21" name="角丸四角形 20"/>
          <p:cNvSpPr/>
          <p:nvPr/>
        </p:nvSpPr>
        <p:spPr>
          <a:xfrm>
            <a:off x="0" y="5072050"/>
            <a:ext cx="9144000" cy="17859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chemeClr val="tx1"/>
                </a:solidFill>
              </a:rPr>
              <a:t>修士論文（担当教員による掲載確認が必要）、博士論文は機関リポジトリに掲載して、世界に発信することができます。</a:t>
            </a:r>
            <a:endParaRPr kumimoji="1" lang="en-US" altLang="ja-JP" dirty="0" smtClean="0">
              <a:solidFill>
                <a:schemeClr val="tx1"/>
              </a:solidFill>
            </a:endParaRPr>
          </a:p>
          <a:p>
            <a:endParaRPr lang="en-US" altLang="ja-JP" dirty="0" smtClean="0">
              <a:solidFill>
                <a:schemeClr val="tx1"/>
              </a:solidFill>
            </a:endParaRPr>
          </a:p>
          <a:p>
            <a:r>
              <a:rPr lang="ja-JP" altLang="en-US" dirty="0" smtClean="0">
                <a:solidFill>
                  <a:schemeClr val="tx1"/>
                </a:solidFill>
              </a:rPr>
              <a:t>メールアドレスを登録しておくとダウンロード数が分かります。自分の研究成果が他の研究者の役に立っていると分かることは、就職後もきっと強みになるはずです。</a:t>
            </a:r>
            <a:endParaRPr kumimoji="1" lang="en-US" altLang="ja-JP" dirty="0" smtClean="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a:t>
            </a:r>
            <a:r>
              <a:rPr lang="ja-JP" altLang="en-US" dirty="0" smtClean="0"/>
              <a:t>　図書館施設と使い方</a:t>
            </a:r>
            <a:endParaRPr kumimoji="1" lang="ja-JP" altLang="en-US" dirty="0"/>
          </a:p>
        </p:txBody>
      </p:sp>
      <p:sp>
        <p:nvSpPr>
          <p:cNvPr id="3" name="テキスト プレースホルダ 2"/>
          <p:cNvSpPr>
            <a:spLocks noGrp="1"/>
          </p:cNvSpPr>
          <p:nvPr>
            <p:ph type="body" idx="1"/>
          </p:nvPr>
        </p:nvSpPr>
        <p:spPr>
          <a:xfrm>
            <a:off x="3922712" y="2931712"/>
            <a:ext cx="4935567" cy="1454888"/>
          </a:xfrm>
        </p:spPr>
        <p:txBody>
          <a:bodyPr>
            <a:normAutofit/>
          </a:bodyPr>
          <a:lstStyle/>
          <a:p>
            <a:r>
              <a:rPr kumimoji="1" lang="ja-JP" altLang="en-US" sz="2800" dirty="0" smtClean="0"/>
              <a:t>図書館本館で何ができるか？</a:t>
            </a:r>
            <a:endParaRPr kumimoji="1" lang="en-US" altLang="ja-JP" sz="2800" dirty="0" smtClean="0"/>
          </a:p>
          <a:p>
            <a:r>
              <a:rPr lang="ja-JP" altLang="en-US" dirty="0" smtClean="0"/>
              <a:t>　　</a:t>
            </a:r>
            <a:endParaRPr kumimoji="1" lang="ja-JP"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071546"/>
            <a:ext cx="5357818" cy="1428760"/>
          </a:xfrm>
        </p:spPr>
        <p:txBody>
          <a:bodyPr anchor="t">
            <a:normAutofit/>
          </a:bodyPr>
          <a:lstStyle/>
          <a:p>
            <a:r>
              <a:rPr lang="ja-JP" altLang="en-US" sz="2700" dirty="0" smtClean="0">
                <a:effectLst/>
                <a:latin typeface="+mn-ea"/>
                <a:ea typeface="+mn-ea"/>
              </a:rPr>
              <a:t>・論文の入手方法は？</a:t>
            </a:r>
            <a:r>
              <a:rPr lang="en-US" altLang="ja-JP" sz="2700" dirty="0" smtClean="0">
                <a:effectLst/>
                <a:latin typeface="+mn-ea"/>
                <a:ea typeface="+mn-ea"/>
              </a:rPr>
              <a:t/>
            </a:r>
            <a:br>
              <a:rPr lang="en-US" altLang="ja-JP" sz="2700" dirty="0" smtClean="0">
                <a:effectLst/>
                <a:latin typeface="+mn-ea"/>
                <a:ea typeface="+mn-ea"/>
              </a:rPr>
            </a:br>
            <a:r>
              <a:rPr lang="ja-JP" altLang="en-US" sz="2700" dirty="0" smtClean="0">
                <a:effectLst/>
                <a:latin typeface="+mn-ea"/>
                <a:ea typeface="+mn-ea"/>
              </a:rPr>
              <a:t>・図書館の使い方？</a:t>
            </a:r>
            <a:r>
              <a:rPr lang="en-US" altLang="ja-JP" sz="2700" dirty="0" smtClean="0">
                <a:effectLst/>
                <a:latin typeface="+mn-ea"/>
                <a:ea typeface="+mn-ea"/>
              </a:rPr>
              <a:t/>
            </a:r>
            <a:br>
              <a:rPr lang="en-US" altLang="ja-JP" sz="2700" dirty="0" smtClean="0">
                <a:effectLst/>
                <a:latin typeface="+mn-ea"/>
                <a:ea typeface="+mn-ea"/>
              </a:rPr>
            </a:br>
            <a:r>
              <a:rPr lang="ja-JP" altLang="en-US" sz="2700" dirty="0" smtClean="0">
                <a:effectLst/>
                <a:latin typeface="+mn-ea"/>
                <a:ea typeface="+mn-ea"/>
              </a:rPr>
              <a:t>・</a:t>
            </a:r>
            <a:r>
              <a:rPr lang="en-US" altLang="ja-JP" sz="2700" dirty="0" smtClean="0">
                <a:effectLst/>
                <a:latin typeface="+mn-ea"/>
                <a:ea typeface="+mn-ea"/>
              </a:rPr>
              <a:t>OPAC</a:t>
            </a:r>
            <a:r>
              <a:rPr lang="ja-JP" altLang="en-US" sz="2700" dirty="0" smtClean="0">
                <a:effectLst/>
                <a:latin typeface="+mn-ea"/>
                <a:ea typeface="+mn-ea"/>
              </a:rPr>
              <a:t>の検索結果の見かたは？</a:t>
            </a:r>
            <a:endParaRPr kumimoji="1" lang="ja-JP" altLang="en-US" sz="2700" dirty="0">
              <a:effectLst/>
              <a:latin typeface="+mn-ea"/>
              <a:ea typeface="+mn-ea"/>
            </a:endParaRPr>
          </a:p>
        </p:txBody>
      </p:sp>
      <p:sp>
        <p:nvSpPr>
          <p:cNvPr id="16" name="タイトル 1"/>
          <p:cNvSpPr txBox="1">
            <a:spLocks/>
          </p:cNvSpPr>
          <p:nvPr/>
        </p:nvSpPr>
        <p:spPr>
          <a:xfrm>
            <a:off x="179512" y="2204864"/>
            <a:ext cx="4176464" cy="11430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角丸四角形 20"/>
          <p:cNvSpPr/>
          <p:nvPr/>
        </p:nvSpPr>
        <p:spPr>
          <a:xfrm>
            <a:off x="71406" y="4286256"/>
            <a:ext cx="6215106" cy="25003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smtClean="0">
                <a:solidFill>
                  <a:schemeClr val="tx1"/>
                </a:solidFill>
              </a:rPr>
              <a:t>所蔵数は６５万冊です。資料を探して歩き回っても、見つかりません。</a:t>
            </a:r>
            <a:endParaRPr kumimoji="1" lang="en-US" altLang="ja-JP" sz="2000" dirty="0" smtClean="0">
              <a:solidFill>
                <a:schemeClr val="tx1"/>
              </a:solidFill>
            </a:endParaRPr>
          </a:p>
          <a:p>
            <a:r>
              <a:rPr lang="ja-JP" altLang="en-US" sz="2000" dirty="0" smtClean="0">
                <a:solidFill>
                  <a:schemeClr val="tx1"/>
                </a:solidFill>
              </a:rPr>
              <a:t>何かわからないことがあるとき、資料収集で迷っているときは、図書館スタッフにお声掛けください。</a:t>
            </a:r>
            <a:endParaRPr lang="en-US" altLang="ja-JP" sz="2000" dirty="0" smtClean="0">
              <a:solidFill>
                <a:schemeClr val="tx1"/>
              </a:solidFill>
            </a:endParaRPr>
          </a:p>
          <a:p>
            <a:endParaRPr lang="en-US" altLang="ja-JP" sz="2000" dirty="0" smtClean="0">
              <a:solidFill>
                <a:schemeClr val="tx1"/>
              </a:solidFill>
            </a:endParaRPr>
          </a:p>
          <a:p>
            <a:r>
              <a:rPr lang="ja-JP" altLang="en-US" sz="2000" dirty="0" smtClean="0">
                <a:solidFill>
                  <a:schemeClr val="tx1"/>
                </a:solidFill>
              </a:rPr>
              <a:t>首都大にある資料も、首都大にない資料の入手方法も合わせてご案内します。</a:t>
            </a:r>
            <a:endParaRPr kumimoji="1" lang="ja-JP" altLang="en-US" sz="2000" dirty="0">
              <a:solidFill>
                <a:schemeClr val="tx1"/>
              </a:solidFill>
            </a:endParaRPr>
          </a:p>
        </p:txBody>
      </p:sp>
      <p:sp>
        <p:nvSpPr>
          <p:cNvPr id="13" name="1 つの角を丸めた四角形 12"/>
          <p:cNvSpPr/>
          <p:nvPr/>
        </p:nvSpPr>
        <p:spPr>
          <a:xfrm>
            <a:off x="0" y="0"/>
            <a:ext cx="4643438" cy="785794"/>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レファレンスカウンター</a:t>
            </a:r>
            <a:endParaRPr kumimoji="1" lang="ja-JP" altLang="en-US" sz="3600" dirty="0">
              <a:solidFill>
                <a:schemeClr val="tx1"/>
              </a:solidFill>
            </a:endParaRPr>
          </a:p>
        </p:txBody>
      </p:sp>
      <p:pic>
        <p:nvPicPr>
          <p:cNvPr id="14" name="図 8" descr="maincounter.JPG"/>
          <p:cNvPicPr>
            <a:picLocks noChangeAspect="1"/>
          </p:cNvPicPr>
          <p:nvPr/>
        </p:nvPicPr>
        <p:blipFill>
          <a:blip r:embed="rId3" cstate="print"/>
          <a:srcRect b="18782"/>
          <a:stretch>
            <a:fillRect/>
          </a:stretch>
        </p:blipFill>
        <p:spPr bwMode="auto">
          <a:xfrm>
            <a:off x="5390528" y="0"/>
            <a:ext cx="3753472" cy="2285992"/>
          </a:xfrm>
          <a:prstGeom prst="rect">
            <a:avLst/>
          </a:prstGeom>
          <a:noFill/>
          <a:ln w="9525">
            <a:noFill/>
            <a:miter lim="800000"/>
            <a:headEnd/>
            <a:tailEnd/>
          </a:ln>
        </p:spPr>
      </p:pic>
      <p:sp>
        <p:nvSpPr>
          <p:cNvPr id="19" name="タイトル 1"/>
          <p:cNvSpPr txBox="1">
            <a:spLocks/>
          </p:cNvSpPr>
          <p:nvPr/>
        </p:nvSpPr>
        <p:spPr>
          <a:xfrm>
            <a:off x="0" y="2357430"/>
            <a:ext cx="9144000" cy="1714512"/>
          </a:xfrm>
          <a:prstGeom prst="rect">
            <a:avLst/>
          </a:prstGeom>
        </p:spPr>
        <p:txBody>
          <a:bodyPr vert="horz" rtlCol="0" anchor="t">
            <a:normAutofit fontScale="97500" lnSpcReduction="10000"/>
            <a:scene3d>
              <a:camera prst="orthographicFront"/>
              <a:lightRig rig="soft" dir="t"/>
            </a:scene3d>
            <a:sp3d prstMaterial="softEdge">
              <a:bevelT w="25400" h="25400"/>
            </a:sp3d>
          </a:bodyPr>
          <a:lstStyle/>
          <a:p>
            <a:pPr marL="0" marR="0" lvl="0" indent="0" defTabSz="914400" fontAlgn="auto">
              <a:lnSpc>
                <a:spcPct val="100000"/>
              </a:lnSpc>
              <a:spcBef>
                <a:spcPct val="0"/>
              </a:spcBef>
              <a:spcAft>
                <a:spcPts val="0"/>
              </a:spcAft>
              <a:buClrTx/>
              <a:buSzTx/>
              <a:tabLst/>
              <a:defRPr/>
            </a:pPr>
            <a:r>
              <a:rPr lang="ja-JP" altLang="en-US" sz="2800" b="1" dirty="0" smtClean="0">
                <a:solidFill>
                  <a:schemeClr val="tx2"/>
                </a:solidFill>
                <a:latin typeface="+mn-ea"/>
                <a:cs typeface="+mj-cs"/>
              </a:rPr>
              <a:t>・</a:t>
            </a:r>
            <a:r>
              <a:rPr lang="en-US" altLang="ja-JP" sz="2800" b="1" dirty="0" smtClean="0">
                <a:solidFill>
                  <a:schemeClr val="tx2"/>
                </a:solidFill>
                <a:latin typeface="+mn-ea"/>
                <a:cs typeface="+mj-cs"/>
              </a:rPr>
              <a:t>OPAC</a:t>
            </a:r>
            <a:r>
              <a:rPr lang="ja-JP" altLang="en-US" sz="2800" b="1" dirty="0" smtClean="0">
                <a:solidFill>
                  <a:schemeClr val="tx2"/>
                </a:solidFill>
                <a:latin typeface="+mn-ea"/>
                <a:cs typeface="+mj-cs"/>
              </a:rPr>
              <a:t>で検索したけれど、この本結局どこにあるの？</a:t>
            </a:r>
            <a:r>
              <a:rPr lang="en-US" altLang="ja-JP" sz="2800" b="1" dirty="0" smtClean="0">
                <a:solidFill>
                  <a:schemeClr val="tx2"/>
                </a:solidFill>
                <a:latin typeface="+mn-ea"/>
                <a:cs typeface="+mj-cs"/>
              </a:rPr>
              <a:t/>
            </a:r>
            <a:br>
              <a:rPr lang="en-US" altLang="ja-JP" sz="2800" b="1" dirty="0" smtClean="0">
                <a:solidFill>
                  <a:schemeClr val="tx2"/>
                </a:solidFill>
                <a:latin typeface="+mn-ea"/>
                <a:cs typeface="+mj-cs"/>
              </a:rPr>
            </a:br>
            <a:r>
              <a:rPr lang="ja-JP" altLang="en-US" sz="2800" b="1" dirty="0" smtClean="0">
                <a:solidFill>
                  <a:schemeClr val="tx2"/>
                </a:solidFill>
                <a:latin typeface="+mn-ea"/>
                <a:cs typeface="+mj-cs"/>
              </a:rPr>
              <a:t>・この論文が掲載されている資料はどうやって調べればよい？ </a:t>
            </a:r>
            <a:r>
              <a:rPr lang="en-US" altLang="ja-JP" sz="2800" b="1" dirty="0" smtClean="0">
                <a:solidFill>
                  <a:schemeClr val="tx2"/>
                </a:solidFill>
                <a:latin typeface="+mn-ea"/>
                <a:cs typeface="+mj-cs"/>
              </a:rPr>
              <a:t/>
            </a:r>
            <a:br>
              <a:rPr lang="en-US" altLang="ja-JP" sz="2800" b="1" dirty="0" smtClean="0">
                <a:solidFill>
                  <a:schemeClr val="tx2"/>
                </a:solidFill>
                <a:latin typeface="+mn-ea"/>
                <a:cs typeface="+mj-cs"/>
              </a:rPr>
            </a:br>
            <a:r>
              <a:rPr lang="ja-JP" altLang="en-US" sz="2800" b="1" dirty="0" smtClean="0">
                <a:solidFill>
                  <a:schemeClr val="tx2"/>
                </a:solidFill>
                <a:latin typeface="+mn-ea"/>
                <a:cs typeface="+mj-cs"/>
              </a:rPr>
              <a:t>・○○という建築家に関する本があるか？</a:t>
            </a:r>
            <a:endParaRPr lang="en-US" altLang="ja-JP" sz="2800" b="1" dirty="0" smtClean="0">
              <a:solidFill>
                <a:schemeClr val="tx2"/>
              </a:solidFill>
              <a:latin typeface="+mn-ea"/>
              <a:cs typeface="+mj-cs"/>
            </a:endParaRPr>
          </a:p>
          <a:p>
            <a:pPr marL="0" marR="0" lvl="0" indent="0" defTabSz="914400" fontAlgn="auto">
              <a:lnSpc>
                <a:spcPct val="100000"/>
              </a:lnSpc>
              <a:spcBef>
                <a:spcPct val="0"/>
              </a:spcBef>
              <a:spcAft>
                <a:spcPts val="0"/>
              </a:spcAft>
              <a:buClrTx/>
              <a:buSzTx/>
              <a:tabLst/>
              <a:defRPr/>
            </a:pPr>
            <a:r>
              <a:rPr lang="ja-JP" altLang="en-US" sz="2800" b="1" dirty="0" smtClean="0">
                <a:solidFill>
                  <a:schemeClr val="tx2"/>
                </a:solidFill>
                <a:latin typeface="+mn-ea"/>
                <a:cs typeface="+mj-cs"/>
              </a:rPr>
              <a:t>・各種図書館サービスの申込。</a:t>
            </a:r>
          </a:p>
        </p:txBody>
      </p:sp>
      <p:pic>
        <p:nvPicPr>
          <p:cNvPr id="20" name="Picture 1" descr="C:\Users\libco41\AppData\Local\Microsoft\Windows\Temporary Internet Files\Content.IE5\BA5MM7NX\MP900422554[1].jpg"/>
          <p:cNvPicPr>
            <a:picLocks noChangeAspect="1" noChangeArrowheads="1"/>
          </p:cNvPicPr>
          <p:nvPr/>
        </p:nvPicPr>
        <p:blipFill>
          <a:blip r:embed="rId4" cstate="print"/>
          <a:srcRect/>
          <a:stretch>
            <a:fillRect/>
          </a:stretch>
        </p:blipFill>
        <p:spPr bwMode="auto">
          <a:xfrm>
            <a:off x="6839744" y="4553744"/>
            <a:ext cx="2304256" cy="2304256"/>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742950" indent="-742950"/>
            <a:r>
              <a:rPr lang="en-US" altLang="ja-JP" dirty="0" smtClean="0"/>
              <a:t>2</a:t>
            </a:r>
            <a:r>
              <a:rPr lang="ja-JP" altLang="en-US" dirty="0" smtClean="0"/>
              <a:t>　</a:t>
            </a:r>
            <a:r>
              <a:rPr lang="en-US" altLang="ja-JP" dirty="0" smtClean="0">
                <a:latin typeface="Arial" pitchFamily="34" charset="0"/>
                <a:cs typeface="Arial" pitchFamily="34" charset="0"/>
              </a:rPr>
              <a:t>OPAC</a:t>
            </a:r>
            <a:r>
              <a:rPr lang="ja-JP" altLang="en-US" dirty="0" smtClean="0">
                <a:latin typeface="Arial" pitchFamily="34" charset="0"/>
                <a:cs typeface="Arial" pitchFamily="34" charset="0"/>
              </a:rPr>
              <a:t>（蔵書検索）検索</a:t>
            </a:r>
            <a:endParaRPr lang="en-US" altLang="ja-JP" dirty="0" smtClean="0">
              <a:latin typeface="Arial" pitchFamily="34" charset="0"/>
              <a:cs typeface="Arial" pitchFamily="34" charset="0"/>
            </a:endParaRPr>
          </a:p>
        </p:txBody>
      </p:sp>
      <p:sp>
        <p:nvSpPr>
          <p:cNvPr id="3" name="テキスト プレースホルダ 2"/>
          <p:cNvSpPr>
            <a:spLocks noGrp="1"/>
          </p:cNvSpPr>
          <p:nvPr>
            <p:ph type="body" idx="1"/>
          </p:nvPr>
        </p:nvSpPr>
        <p:spPr/>
        <p:txBody>
          <a:bodyPr>
            <a:normAutofit/>
          </a:bodyPr>
          <a:lstStyle/>
          <a:p>
            <a:r>
              <a:rPr lang="ja-JP" altLang="en-US" dirty="0" smtClean="0"/>
              <a:t>図書の検索・雑誌の検索</a:t>
            </a:r>
            <a:endParaRPr kumimoji="1" lang="en-US" altLang="ja-JP" sz="2800" dirty="0" smtClean="0"/>
          </a:p>
          <a:p>
            <a:r>
              <a:rPr lang="ja-JP" altLang="en-US" dirty="0" smtClean="0"/>
              <a:t>　　</a:t>
            </a:r>
            <a:endParaRPr kumimoji="1" lang="ja-JP"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p:cNvPicPr>
            <a:picLocks noChangeAspect="1" noChangeArrowheads="1"/>
          </p:cNvPicPr>
          <p:nvPr/>
        </p:nvPicPr>
        <p:blipFill>
          <a:blip r:embed="rId3" cstate="print"/>
          <a:srcRect/>
          <a:stretch>
            <a:fillRect/>
          </a:stretch>
        </p:blipFill>
        <p:spPr bwMode="auto">
          <a:xfrm>
            <a:off x="611560" y="908720"/>
            <a:ext cx="8078688" cy="5301639"/>
          </a:xfrm>
          <a:prstGeom prst="rect">
            <a:avLst/>
          </a:prstGeom>
          <a:noFill/>
          <a:ln w="9525">
            <a:noFill/>
            <a:miter lim="800000"/>
            <a:headEnd/>
            <a:tailEnd/>
          </a:ln>
        </p:spPr>
      </p:pic>
      <p:sp>
        <p:nvSpPr>
          <p:cNvPr id="38915" name="スライド番号プレースホルダ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BCE6ACD5-5CA4-49AA-A29F-11BA62DDCD9C}" type="slidenum">
              <a:rPr lang="en-US" altLang="ja-JP" smtClean="0">
                <a:latin typeface="Arial" pitchFamily="34" charset="0"/>
              </a:rPr>
              <a:pPr/>
              <a:t>22</a:t>
            </a:fld>
            <a:endParaRPr lang="en-US" altLang="ja-JP" smtClean="0">
              <a:latin typeface="Arial" pitchFamily="34" charset="0"/>
            </a:endParaRPr>
          </a:p>
        </p:txBody>
      </p:sp>
      <p:sp>
        <p:nvSpPr>
          <p:cNvPr id="9219" name="Rectangle 2"/>
          <p:cNvSpPr>
            <a:spLocks noGrp="1" noChangeArrowheads="1"/>
          </p:cNvSpPr>
          <p:nvPr>
            <p:ph type="title" idx="4294967295"/>
          </p:nvPr>
        </p:nvSpPr>
        <p:spPr>
          <a:xfrm>
            <a:off x="914400" y="785813"/>
            <a:ext cx="8229600" cy="649287"/>
          </a:xfrm>
          <a:solidFill>
            <a:schemeClr val="bg1"/>
          </a:solidFill>
        </p:spPr>
        <p:txBody>
          <a:bodyPr>
            <a:normAutofit/>
          </a:bodyPr>
          <a:lstStyle/>
          <a:p>
            <a:pPr>
              <a:defRPr/>
            </a:pPr>
            <a:r>
              <a:rPr lang="ja-JP" altLang="en-US" sz="3200" dirty="0" smtClean="0">
                <a:latin typeface="ＭＳ Ｐゴシック" pitchFamily="50" charset="-128"/>
                <a:ea typeface="ＭＳ Ｐゴシック" pitchFamily="50" charset="-128"/>
              </a:rPr>
              <a:t>まずは首都大学東京図書館本館</a:t>
            </a:r>
            <a:r>
              <a:rPr lang="en-US" altLang="ja-JP" sz="3200" dirty="0" smtClean="0">
                <a:latin typeface="ＭＳ Ｐゴシック" pitchFamily="50" charset="-128"/>
                <a:ea typeface="ＭＳ Ｐゴシック" pitchFamily="50" charset="-128"/>
              </a:rPr>
              <a:t>HP</a:t>
            </a:r>
            <a:r>
              <a:rPr lang="ja-JP" altLang="en-US" sz="3200" dirty="0" smtClean="0">
                <a:latin typeface="ＭＳ Ｐゴシック" pitchFamily="50" charset="-128"/>
                <a:ea typeface="ＭＳ Ｐゴシック" pitchFamily="50" charset="-128"/>
              </a:rPr>
              <a:t>から！</a:t>
            </a:r>
          </a:p>
        </p:txBody>
      </p:sp>
      <p:sp>
        <p:nvSpPr>
          <p:cNvPr id="8" name="角丸四角形 7"/>
          <p:cNvSpPr/>
          <p:nvPr/>
        </p:nvSpPr>
        <p:spPr bwMode="auto">
          <a:xfrm>
            <a:off x="1357313" y="3571875"/>
            <a:ext cx="4143375" cy="1357313"/>
          </a:xfrm>
          <a:prstGeom prst="roundRect">
            <a:avLst/>
          </a:prstGeom>
          <a:solidFill>
            <a:srgbClr val="FFFF00"/>
          </a:solidFill>
          <a:ln w="19050">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algn="ctr">
              <a:defRPr/>
            </a:pPr>
            <a:r>
              <a:rPr lang="ja-JP" altLang="en-US" sz="2400" dirty="0">
                <a:latin typeface="HGP創英角ｺﾞｼｯｸUB" pitchFamily="50" charset="-128"/>
                <a:ea typeface="HGP創英角ｺﾞｼｯｸUB" pitchFamily="50" charset="-128"/>
              </a:rPr>
              <a:t>蔵書検索＝ＯＰＡＣ </a:t>
            </a:r>
            <a:endParaRPr lang="en-US" altLang="ja-JP" sz="2400" dirty="0">
              <a:latin typeface="HGP創英角ｺﾞｼｯｸUB" pitchFamily="50" charset="-128"/>
              <a:ea typeface="HGP創英角ｺﾞｼｯｸUB" pitchFamily="50" charset="-128"/>
            </a:endParaRPr>
          </a:p>
          <a:p>
            <a:pPr algn="ctr">
              <a:defRPr/>
            </a:pPr>
            <a:r>
              <a:rPr lang="ja-JP" altLang="en-US" sz="2400" dirty="0">
                <a:latin typeface="Impact" pitchFamily="34" charset="0"/>
              </a:rPr>
              <a:t>（</a:t>
            </a:r>
            <a:r>
              <a:rPr lang="en-US" altLang="ja-JP" sz="2400" dirty="0">
                <a:latin typeface="Impact" pitchFamily="34" charset="0"/>
              </a:rPr>
              <a:t>Online Public Access Catalog </a:t>
            </a:r>
            <a:r>
              <a:rPr lang="ja-JP" altLang="en-US" sz="2400" dirty="0">
                <a:latin typeface="Impact" pitchFamily="34" charset="0"/>
              </a:rPr>
              <a:t>）</a:t>
            </a:r>
          </a:p>
        </p:txBody>
      </p:sp>
      <p:sp>
        <p:nvSpPr>
          <p:cNvPr id="9" name="Oval 7"/>
          <p:cNvSpPr>
            <a:spLocks noChangeArrowheads="1"/>
          </p:cNvSpPr>
          <p:nvPr/>
        </p:nvSpPr>
        <p:spPr bwMode="auto">
          <a:xfrm>
            <a:off x="3707904" y="2636912"/>
            <a:ext cx="1152128" cy="576064"/>
          </a:xfrm>
          <a:prstGeom prst="ellipse">
            <a:avLst/>
          </a:prstGeom>
          <a:noFill/>
          <a:ln w="38100">
            <a:solidFill>
              <a:srgbClr val="FF0000"/>
            </a:solidFill>
            <a:round/>
            <a:headEnd/>
            <a:tailEnd/>
          </a:ln>
        </p:spPr>
        <p:txBody>
          <a:bodyPr wrap="none" anchor="ctr"/>
          <a:lstStyle/>
          <a:p>
            <a:pPr algn="ctr"/>
            <a:endParaRPr lang="ja-JP" altLang="en-US">
              <a:latin typeface="Impact"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スライド番号プレースホルダ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40EA9B21-30A9-4DA9-92F2-628F120FB0A1}" type="slidenum">
              <a:rPr lang="en-US" altLang="ja-JP" smtClean="0">
                <a:latin typeface="Arial" pitchFamily="34" charset="0"/>
              </a:rPr>
              <a:pPr/>
              <a:t>23</a:t>
            </a:fld>
            <a:endParaRPr lang="en-US" altLang="ja-JP" smtClean="0">
              <a:latin typeface="Arial" pitchFamily="34" charset="0"/>
            </a:endParaRPr>
          </a:p>
        </p:txBody>
      </p:sp>
      <p:sp>
        <p:nvSpPr>
          <p:cNvPr id="2" name="タイトル 1"/>
          <p:cNvSpPr>
            <a:spLocks noGrp="1"/>
          </p:cNvSpPr>
          <p:nvPr>
            <p:ph type="title"/>
          </p:nvPr>
        </p:nvSpPr>
        <p:spPr>
          <a:xfrm>
            <a:off x="428596" y="2786058"/>
            <a:ext cx="8229600" cy="1143000"/>
          </a:xfrm>
        </p:spPr>
        <p:txBody>
          <a:bodyPr/>
          <a:lstStyle/>
          <a:p>
            <a:pPr>
              <a:defRPr/>
            </a:pPr>
            <a:r>
              <a:rPr lang="en-US" altLang="ja-JP" sz="3600" u="sng" dirty="0" smtClean="0">
                <a:latin typeface="ＭＳ Ｐゴシック" pitchFamily="50" charset="-128"/>
                <a:ea typeface="ＭＳ Ｐゴシック" pitchFamily="50" charset="-128"/>
              </a:rPr>
              <a:t>OPAC</a:t>
            </a:r>
            <a:r>
              <a:rPr lang="ja-JP" altLang="en-US" sz="3600" u="sng" dirty="0" smtClean="0">
                <a:latin typeface="ＭＳ Ｐゴシック" pitchFamily="50" charset="-128"/>
                <a:ea typeface="ＭＳ Ｐゴシック" pitchFamily="50" charset="-128"/>
              </a:rPr>
              <a:t>で「図書」を検索する</a:t>
            </a:r>
            <a:endParaRPr lang="ja-JP" altLang="en-US" sz="3600" u="sng" dirty="0">
              <a:latin typeface="ＭＳ Ｐゴシック" pitchFamily="50" charset="-128"/>
              <a:ea typeface="ＭＳ Ｐゴシック" pitchFamily="50" charset="-128"/>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7027" name="Picture 3"/>
          <p:cNvPicPr>
            <a:picLocks noChangeAspect="1" noChangeArrowheads="1"/>
          </p:cNvPicPr>
          <p:nvPr/>
        </p:nvPicPr>
        <p:blipFill>
          <a:blip r:embed="rId3" cstate="print"/>
          <a:srcRect/>
          <a:stretch>
            <a:fillRect/>
          </a:stretch>
        </p:blipFill>
        <p:spPr bwMode="auto">
          <a:xfrm>
            <a:off x="0" y="928670"/>
            <a:ext cx="9153043" cy="5929330"/>
          </a:xfrm>
          <a:prstGeom prst="rect">
            <a:avLst/>
          </a:prstGeom>
          <a:noFill/>
          <a:ln w="9525">
            <a:noFill/>
            <a:miter lim="800000"/>
            <a:headEnd/>
            <a:tailEnd/>
          </a:ln>
          <a:effectLst/>
        </p:spPr>
      </p:pic>
      <p:sp>
        <p:nvSpPr>
          <p:cNvPr id="58371" name="スライド番号プレースホルダ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676C2187-7D73-48F7-896C-88DB495137EC}" type="slidenum">
              <a:rPr lang="en-US" altLang="ja-JP" smtClean="0"/>
              <a:pPr/>
              <a:t>24</a:t>
            </a:fld>
            <a:endParaRPr lang="en-US" altLang="ja-JP" smtClean="0"/>
          </a:p>
        </p:txBody>
      </p:sp>
      <p:sp>
        <p:nvSpPr>
          <p:cNvPr id="2" name="タイトル 1"/>
          <p:cNvSpPr>
            <a:spLocks noGrp="1"/>
          </p:cNvSpPr>
          <p:nvPr>
            <p:ph type="title"/>
          </p:nvPr>
        </p:nvSpPr>
        <p:spPr>
          <a:xfrm>
            <a:off x="457200" y="274638"/>
            <a:ext cx="7467600" cy="654050"/>
          </a:xfrm>
        </p:spPr>
        <p:txBody>
          <a:bodyPr>
            <a:normAutofit/>
          </a:bodyPr>
          <a:lstStyle/>
          <a:p>
            <a:pPr>
              <a:defRPr/>
            </a:pPr>
            <a:r>
              <a:rPr lang="en-US" altLang="ja-JP" sz="3600" dirty="0" smtClean="0">
                <a:solidFill>
                  <a:srgbClr val="002060"/>
                </a:solidFill>
              </a:rPr>
              <a:t>【OPAC】</a:t>
            </a:r>
            <a:r>
              <a:rPr lang="ja-JP" altLang="en-US" sz="3600" dirty="0" smtClean="0">
                <a:solidFill>
                  <a:srgbClr val="002060"/>
                </a:solidFill>
              </a:rPr>
              <a:t>検索画面の見方</a:t>
            </a:r>
            <a:endParaRPr lang="ja-JP" altLang="en-US" sz="3600" dirty="0">
              <a:solidFill>
                <a:srgbClr val="002060"/>
              </a:solidFill>
            </a:endParaRPr>
          </a:p>
        </p:txBody>
      </p:sp>
      <p:sp>
        <p:nvSpPr>
          <p:cNvPr id="58373" name="テキスト ボックス 4"/>
          <p:cNvSpPr txBox="1">
            <a:spLocks noChangeArrowheads="1"/>
          </p:cNvSpPr>
          <p:nvPr/>
        </p:nvSpPr>
        <p:spPr bwMode="auto">
          <a:xfrm>
            <a:off x="1785965" y="3143249"/>
            <a:ext cx="6643687" cy="1692771"/>
          </a:xfrm>
          <a:prstGeom prst="rect">
            <a:avLst/>
          </a:prstGeom>
          <a:solidFill>
            <a:schemeClr val="accent3"/>
          </a:solidFill>
          <a:ln w="9525">
            <a:noFill/>
            <a:miter lim="800000"/>
            <a:headEnd/>
            <a:tailEnd/>
          </a:ln>
          <a:scene3d>
            <a:camera prst="orthographicFront"/>
            <a:lightRig rig="threePt" dir="t"/>
          </a:scene3d>
          <a:sp3d>
            <a:bevelT/>
          </a:sp3d>
        </p:spPr>
        <p:txBody>
          <a:bodyPr wrap="square">
            <a:spAutoFit/>
          </a:bodyPr>
          <a:lstStyle/>
          <a:p>
            <a:r>
              <a:rPr lang="ja-JP" altLang="en-US" sz="2400" b="1" dirty="0"/>
              <a:t>＊</a:t>
            </a:r>
            <a:r>
              <a:rPr lang="ja-JP" altLang="en-US" sz="2800" b="1" dirty="0">
                <a:solidFill>
                  <a:srgbClr val="FFFF00"/>
                </a:solidFill>
              </a:rPr>
              <a:t>資料種別</a:t>
            </a:r>
            <a:r>
              <a:rPr lang="ja-JP" altLang="en-US" sz="2400" b="1" dirty="0"/>
              <a:t>　→資料の種類を選択する</a:t>
            </a:r>
            <a:endParaRPr lang="en-US" altLang="ja-JP" sz="2400" b="1" dirty="0"/>
          </a:p>
          <a:p>
            <a:r>
              <a:rPr lang="ja-JP" altLang="en-US" sz="2400" b="1" dirty="0"/>
              <a:t>＊</a:t>
            </a:r>
            <a:r>
              <a:rPr lang="ja-JP" altLang="en-US" sz="2800" b="1" dirty="0">
                <a:solidFill>
                  <a:srgbClr val="FFFF00"/>
                </a:solidFill>
              </a:rPr>
              <a:t>所蔵館</a:t>
            </a:r>
            <a:r>
              <a:rPr lang="ja-JP" altLang="en-US" sz="2400" b="1" dirty="0"/>
              <a:t>　　 →本館、日野館、荒川館、</a:t>
            </a:r>
            <a:endParaRPr lang="en-US" altLang="ja-JP" sz="2400" b="1" dirty="0"/>
          </a:p>
          <a:p>
            <a:r>
              <a:rPr lang="ja-JP" altLang="en-US" sz="2400" b="1" dirty="0"/>
              <a:t>　人文社会・法学・経営・地理環境・数理科学</a:t>
            </a:r>
            <a:r>
              <a:rPr lang="ja-JP" altLang="en-US" sz="2400" b="1" dirty="0" smtClean="0"/>
              <a:t>以外の</a:t>
            </a:r>
            <a:r>
              <a:rPr lang="ja-JP" altLang="en-US" sz="2400" b="1" dirty="0"/>
              <a:t>資料を「南大沢」としている</a:t>
            </a:r>
            <a:endParaRPr lang="en-US" altLang="ja-JP" sz="2400" b="1" dirty="0"/>
          </a:p>
        </p:txBody>
      </p:sp>
      <p:pic>
        <p:nvPicPr>
          <p:cNvPr id="8" name="Picture 8"/>
          <p:cNvPicPr>
            <a:picLocks noChangeAspect="1" noChangeArrowheads="1"/>
          </p:cNvPicPr>
          <p:nvPr/>
        </p:nvPicPr>
        <p:blipFill>
          <a:blip r:embed="rId4" cstate="print"/>
          <a:srcRect/>
          <a:stretch>
            <a:fillRect/>
          </a:stretch>
        </p:blipFill>
        <p:spPr bwMode="auto">
          <a:xfrm>
            <a:off x="4500562" y="6000768"/>
            <a:ext cx="1943100" cy="601662"/>
          </a:xfrm>
          <a:prstGeom prst="rect">
            <a:avLst/>
          </a:prstGeom>
          <a:noFill/>
          <a:ln w="25400" algn="ctr">
            <a:noFill/>
            <a:miter lim="800000"/>
            <a:headEnd/>
            <a:tailEnd/>
          </a:ln>
        </p:spPr>
      </p:pic>
      <p:sp>
        <p:nvSpPr>
          <p:cNvPr id="9" name="正方形/長方形 8"/>
          <p:cNvSpPr/>
          <p:nvPr/>
        </p:nvSpPr>
        <p:spPr>
          <a:xfrm>
            <a:off x="1428728" y="2483298"/>
            <a:ext cx="3500462" cy="253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solidFill>
                  <a:schemeClr val="tx1"/>
                </a:solidFill>
              </a:rPr>
              <a:t>流体力学　ハンドブック</a:t>
            </a:r>
            <a:endParaRPr kumimoji="1" lang="ja-JP" altLang="en-US" sz="1400" dirty="0">
              <a:solidFill>
                <a:schemeClr val="tx1"/>
              </a:solidFill>
            </a:endParaRPr>
          </a:p>
        </p:txBody>
      </p:sp>
      <p:pic>
        <p:nvPicPr>
          <p:cNvPr id="10" name="Picture 8"/>
          <p:cNvPicPr>
            <a:picLocks noChangeAspect="1" noChangeArrowheads="1"/>
          </p:cNvPicPr>
          <p:nvPr/>
        </p:nvPicPr>
        <p:blipFill>
          <a:blip r:embed="rId4" cstate="print"/>
          <a:srcRect/>
          <a:stretch>
            <a:fillRect/>
          </a:stretch>
        </p:blipFill>
        <p:spPr bwMode="auto">
          <a:xfrm>
            <a:off x="1142976" y="2285992"/>
            <a:ext cx="2571768" cy="601662"/>
          </a:xfrm>
          <a:prstGeom prst="rect">
            <a:avLst/>
          </a:prstGeom>
          <a:noFill/>
          <a:ln w="25400" algn="ctr">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lstStyle/>
          <a:p>
            <a:endParaRPr kumimoji="1" lang="ja-JP" altLang="en-US" dirty="0"/>
          </a:p>
        </p:txBody>
      </p:sp>
      <p:sp>
        <p:nvSpPr>
          <p:cNvPr id="3" name="タイトル 2"/>
          <p:cNvSpPr>
            <a:spLocks noGrp="1"/>
          </p:cNvSpPr>
          <p:nvPr>
            <p:ph type="title"/>
          </p:nvPr>
        </p:nvSpPr>
        <p:spPr/>
        <p:txBody>
          <a:bodyPr/>
          <a:lstStyle/>
          <a:p>
            <a:endParaRPr kumimoji="1" lang="ja-JP" altLang="en-US"/>
          </a:p>
        </p:txBody>
      </p:sp>
      <p:pic>
        <p:nvPicPr>
          <p:cNvPr id="407554" name="Picture 2"/>
          <p:cNvPicPr>
            <a:picLocks noChangeAspect="1" noChangeArrowheads="1"/>
          </p:cNvPicPr>
          <p:nvPr/>
        </p:nvPicPr>
        <p:blipFill>
          <a:blip r:embed="rId3" cstate="print"/>
          <a:srcRect/>
          <a:stretch>
            <a:fillRect/>
          </a:stretch>
        </p:blipFill>
        <p:spPr bwMode="auto">
          <a:xfrm>
            <a:off x="-1" y="714356"/>
            <a:ext cx="9055517" cy="3571900"/>
          </a:xfrm>
          <a:prstGeom prst="rect">
            <a:avLst/>
          </a:prstGeom>
          <a:noFill/>
          <a:ln w="9525">
            <a:noFill/>
            <a:miter lim="800000"/>
            <a:headEnd/>
            <a:tailEnd/>
          </a:ln>
          <a:effectLst/>
        </p:spPr>
      </p:pic>
      <p:pic>
        <p:nvPicPr>
          <p:cNvPr id="5" name="Picture 8"/>
          <p:cNvPicPr>
            <a:picLocks noChangeAspect="1" noChangeArrowheads="1"/>
          </p:cNvPicPr>
          <p:nvPr/>
        </p:nvPicPr>
        <p:blipFill>
          <a:blip r:embed="rId4" cstate="print"/>
          <a:srcRect/>
          <a:stretch>
            <a:fillRect/>
          </a:stretch>
        </p:blipFill>
        <p:spPr bwMode="auto">
          <a:xfrm>
            <a:off x="1428728" y="2643182"/>
            <a:ext cx="1943100" cy="601662"/>
          </a:xfrm>
          <a:prstGeom prst="rect">
            <a:avLst/>
          </a:prstGeom>
          <a:noFill/>
          <a:ln w="25400" algn="ctr">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コンテンツ プレースホルダ 5"/>
          <p:cNvSpPr>
            <a:spLocks noGrp="1"/>
          </p:cNvSpPr>
          <p:nvPr>
            <p:ph idx="1"/>
          </p:nvPr>
        </p:nvSpPr>
        <p:spPr>
          <a:xfrm>
            <a:off x="0" y="2857496"/>
            <a:ext cx="9144000" cy="4000528"/>
          </a:xfrm>
          <a:solidFill>
            <a:schemeClr val="bg1"/>
          </a:solidFill>
        </p:spPr>
        <p:txBody>
          <a:bodyPr>
            <a:normAutofit fontScale="92500"/>
          </a:bodyPr>
          <a:lstStyle/>
          <a:p>
            <a:r>
              <a:rPr lang="ja-JP" altLang="en-US" sz="2000" b="1" dirty="0" smtClean="0">
                <a:solidFill>
                  <a:srgbClr val="006600"/>
                </a:solidFill>
                <a:latin typeface="ＭＳ Ｐゴシック" pitchFamily="50" charset="-128"/>
                <a:ea typeface="ＭＳ Ｐゴシック" pitchFamily="50" charset="-128"/>
              </a:rPr>
              <a:t>所蔵館</a:t>
            </a:r>
            <a:r>
              <a:rPr lang="ja-JP" altLang="en-US" sz="2000" dirty="0" smtClean="0">
                <a:latin typeface="ＭＳ Ｐゴシック" pitchFamily="50" charset="-128"/>
                <a:ea typeface="ＭＳ Ｐゴシック" pitchFamily="50" charset="-128"/>
              </a:rPr>
              <a:t>：「本館」は南大沢キャンパス、「日野館・荒川館」は取り寄せ可能</a:t>
            </a:r>
            <a:endParaRPr lang="en-US" altLang="ja-JP" sz="2000" dirty="0" smtClean="0">
              <a:latin typeface="ＭＳ Ｐゴシック" pitchFamily="50" charset="-128"/>
              <a:ea typeface="ＭＳ Ｐゴシック" pitchFamily="50" charset="-128"/>
            </a:endParaRPr>
          </a:p>
          <a:p>
            <a:endParaRPr lang="en-US" altLang="ja-JP" sz="2000" dirty="0" smtClean="0">
              <a:latin typeface="ＭＳ Ｐゴシック" pitchFamily="50" charset="-128"/>
              <a:ea typeface="ＭＳ Ｐゴシック" pitchFamily="50" charset="-128"/>
            </a:endParaRPr>
          </a:p>
          <a:p>
            <a:r>
              <a:rPr lang="ja-JP" altLang="en-US" sz="2000" b="1" dirty="0" smtClean="0">
                <a:solidFill>
                  <a:srgbClr val="006600"/>
                </a:solidFill>
                <a:latin typeface="ＭＳ Ｐゴシック" pitchFamily="50" charset="-128"/>
                <a:ea typeface="ＭＳ Ｐゴシック" pitchFamily="50" charset="-128"/>
              </a:rPr>
              <a:t>配置場所</a:t>
            </a:r>
            <a:r>
              <a:rPr lang="ja-JP" altLang="en-US" sz="2000" dirty="0" smtClean="0">
                <a:latin typeface="ＭＳ Ｐゴシック" pitchFamily="50" charset="-128"/>
                <a:ea typeface="ＭＳ Ｐゴシック" pitchFamily="50" charset="-128"/>
              </a:rPr>
              <a:t>：資料の置いてある場所</a:t>
            </a:r>
            <a:r>
              <a:rPr lang="en-US" altLang="ja-JP" sz="2000" dirty="0" smtClean="0">
                <a:latin typeface="ＭＳ Ｐゴシック" pitchFamily="50" charset="-128"/>
                <a:ea typeface="ＭＳ Ｐゴシック" pitchFamily="50" charset="-128"/>
              </a:rPr>
              <a:t>(</a:t>
            </a:r>
            <a:r>
              <a:rPr lang="ja-JP" altLang="en-US" sz="2000" dirty="0" smtClean="0">
                <a:latin typeface="ＭＳ Ｐゴシック" pitchFamily="50" charset="-128"/>
                <a:ea typeface="ＭＳ Ｐゴシック" pitchFamily="50" charset="-128"/>
              </a:rPr>
              <a:t>３</a:t>
            </a:r>
            <a:r>
              <a:rPr lang="en-US" altLang="ja-JP" sz="2000" dirty="0" smtClean="0">
                <a:latin typeface="ＭＳ Ｐゴシック" pitchFamily="50" charset="-128"/>
                <a:ea typeface="ＭＳ Ｐゴシック" pitchFamily="50" charset="-128"/>
              </a:rPr>
              <a:t>F</a:t>
            </a:r>
            <a:r>
              <a:rPr lang="ja-JP" altLang="en-US" sz="2000" dirty="0" smtClean="0">
                <a:latin typeface="ＭＳ Ｐゴシック" pitchFamily="50" charset="-128"/>
                <a:ea typeface="ＭＳ Ｐゴシック" pitchFamily="50" charset="-128"/>
              </a:rPr>
              <a:t>・地下</a:t>
            </a:r>
            <a:r>
              <a:rPr lang="en-US" altLang="ja-JP" sz="2000" dirty="0" smtClean="0">
                <a:latin typeface="ＭＳ Ｐゴシック" pitchFamily="50" charset="-128"/>
                <a:ea typeface="ＭＳ Ｐゴシック" pitchFamily="50" charset="-128"/>
              </a:rPr>
              <a:t>1F</a:t>
            </a:r>
            <a:r>
              <a:rPr lang="ja-JP" altLang="en-US" sz="2000" dirty="0" smtClean="0">
                <a:latin typeface="ＭＳ Ｐゴシック" pitchFamily="50" charset="-128"/>
                <a:ea typeface="ＭＳ Ｐゴシック" pitchFamily="50" charset="-128"/>
              </a:rPr>
              <a:t>など</a:t>
            </a:r>
            <a:r>
              <a:rPr lang="en-US" altLang="ja-JP" sz="2000" dirty="0" smtClean="0">
                <a:latin typeface="ＭＳ Ｐゴシック" pitchFamily="50" charset="-128"/>
                <a:ea typeface="ＭＳ Ｐゴシック" pitchFamily="50" charset="-128"/>
              </a:rPr>
              <a:t>)</a:t>
            </a:r>
          </a:p>
          <a:p>
            <a:endParaRPr lang="en-US" altLang="ja-JP" sz="2000" dirty="0" smtClean="0">
              <a:latin typeface="ＭＳ Ｐゴシック" pitchFamily="50" charset="-128"/>
              <a:ea typeface="ＭＳ Ｐゴシック" pitchFamily="50" charset="-128"/>
            </a:endParaRPr>
          </a:p>
          <a:p>
            <a:r>
              <a:rPr lang="ja-JP" altLang="en-US" sz="2000" b="1" dirty="0" smtClean="0">
                <a:solidFill>
                  <a:srgbClr val="006600"/>
                </a:solidFill>
                <a:latin typeface="ＭＳ Ｐゴシック" pitchFamily="50" charset="-128"/>
                <a:ea typeface="ＭＳ Ｐゴシック" pitchFamily="50" charset="-128"/>
              </a:rPr>
              <a:t>請求記号</a:t>
            </a:r>
            <a:r>
              <a:rPr lang="ja-JP" altLang="en-US" sz="2000" dirty="0" smtClean="0">
                <a:latin typeface="ＭＳ Ｐゴシック" pitchFamily="50" charset="-128"/>
                <a:ea typeface="ＭＳ Ｐゴシック" pitchFamily="50" charset="-128"/>
              </a:rPr>
              <a:t>：資料の背に貼ってあるラベル</a:t>
            </a:r>
            <a:r>
              <a:rPr lang="en-US" altLang="ja-JP" sz="2000" dirty="0" smtClean="0">
                <a:latin typeface="ＭＳ Ｐゴシック" pitchFamily="50" charset="-128"/>
                <a:ea typeface="ＭＳ Ｐゴシック" pitchFamily="50" charset="-128"/>
              </a:rPr>
              <a:t> </a:t>
            </a:r>
            <a:r>
              <a:rPr lang="en-US" altLang="ja-JP" sz="2000" dirty="0" smtClean="0">
                <a:solidFill>
                  <a:srgbClr val="FF0000"/>
                </a:solidFill>
                <a:latin typeface="ＭＳ Ｐゴシック" pitchFamily="50" charset="-128"/>
                <a:ea typeface="ＭＳ Ｐゴシック" pitchFamily="50" charset="-128"/>
              </a:rPr>
              <a:t>※</a:t>
            </a:r>
            <a:r>
              <a:rPr lang="ja-JP" altLang="en-US" sz="2000" dirty="0" smtClean="0">
                <a:solidFill>
                  <a:srgbClr val="FF0000"/>
                </a:solidFill>
                <a:latin typeface="ＭＳ Ｐゴシック" pitchFamily="50" charset="-128"/>
                <a:ea typeface="ＭＳ Ｐゴシック" pitchFamily="50" charset="-128"/>
              </a:rPr>
              <a:t>資料はこのラベルの番号順に並んでいる</a:t>
            </a:r>
            <a:endParaRPr lang="en-US" altLang="ja-JP" sz="2000" dirty="0" smtClean="0">
              <a:solidFill>
                <a:srgbClr val="FF0000"/>
              </a:solidFill>
              <a:latin typeface="ＭＳ Ｐゴシック" pitchFamily="50" charset="-128"/>
              <a:ea typeface="ＭＳ Ｐゴシック" pitchFamily="50" charset="-128"/>
            </a:endParaRPr>
          </a:p>
          <a:p>
            <a:pPr>
              <a:buFont typeface="Wingdings" pitchFamily="2" charset="2"/>
              <a:buNone/>
            </a:pPr>
            <a:endParaRPr lang="en-US" altLang="ja-JP" sz="2000" dirty="0" smtClean="0">
              <a:solidFill>
                <a:srgbClr val="FF0000"/>
              </a:solidFill>
              <a:latin typeface="ＭＳ Ｐゴシック" pitchFamily="50" charset="-128"/>
              <a:ea typeface="ＭＳ Ｐゴシック" pitchFamily="50" charset="-128"/>
            </a:endParaRPr>
          </a:p>
          <a:p>
            <a:r>
              <a:rPr lang="ja-JP" altLang="en-US" sz="2000" b="1" dirty="0" smtClean="0">
                <a:solidFill>
                  <a:srgbClr val="006600"/>
                </a:solidFill>
                <a:latin typeface="ＭＳ Ｐゴシック" pitchFamily="50" charset="-128"/>
                <a:ea typeface="ＭＳ Ｐゴシック" pitchFamily="50" charset="-128"/>
              </a:rPr>
              <a:t>禁帯出区分</a:t>
            </a:r>
            <a:r>
              <a:rPr lang="ja-JP" altLang="en-US" sz="2000" dirty="0" smtClean="0">
                <a:latin typeface="ＭＳ Ｐゴシック" pitchFamily="50" charset="-128"/>
                <a:ea typeface="ＭＳ Ｐゴシック" pitchFamily="50" charset="-128"/>
              </a:rPr>
              <a:t>：「一般」は貸出可能、「禁帯出」は不可、　</a:t>
            </a:r>
            <a:r>
              <a:rPr lang="ja-JP" altLang="en-US" sz="1600" dirty="0" smtClean="0">
                <a:latin typeface="ＭＳ Ｐゴシック" pitchFamily="50" charset="-128"/>
                <a:ea typeface="ＭＳ Ｐゴシック" pitchFamily="50" charset="-128"/>
              </a:rPr>
              <a:t>「学部管理」は学部・研究室にある</a:t>
            </a:r>
            <a:endParaRPr lang="en-US" altLang="ja-JP" sz="1600" dirty="0" smtClean="0">
              <a:latin typeface="ＭＳ Ｐゴシック" pitchFamily="50" charset="-128"/>
              <a:ea typeface="ＭＳ Ｐゴシック" pitchFamily="50" charset="-128"/>
            </a:endParaRPr>
          </a:p>
          <a:p>
            <a:endParaRPr lang="en-US" altLang="ja-JP" sz="1600" dirty="0" smtClean="0">
              <a:latin typeface="ＭＳ Ｐゴシック" pitchFamily="50" charset="-128"/>
              <a:ea typeface="ＭＳ Ｐゴシック" pitchFamily="50" charset="-128"/>
            </a:endParaRPr>
          </a:p>
          <a:p>
            <a:r>
              <a:rPr lang="ja-JP" altLang="en-US" sz="2000" b="1" dirty="0" smtClean="0">
                <a:solidFill>
                  <a:srgbClr val="006600"/>
                </a:solidFill>
                <a:latin typeface="ＭＳ Ｐゴシック" pitchFamily="50" charset="-128"/>
                <a:ea typeface="ＭＳ Ｐゴシック" pitchFamily="50" charset="-128"/>
              </a:rPr>
              <a:t>状態</a:t>
            </a:r>
            <a:r>
              <a:rPr lang="ja-JP" altLang="en-US" sz="2000" dirty="0" smtClean="0">
                <a:latin typeface="ＭＳ Ｐゴシック" pitchFamily="50" charset="-128"/>
                <a:ea typeface="ＭＳ Ｐゴシック" pitchFamily="50" charset="-128"/>
              </a:rPr>
              <a:t>：貸出中か、書棚にあるか</a:t>
            </a:r>
            <a:endParaRPr lang="en-US" altLang="ja-JP" sz="2000" dirty="0" smtClean="0">
              <a:latin typeface="ＭＳ Ｐゴシック" pitchFamily="50" charset="-128"/>
              <a:ea typeface="ＭＳ Ｐゴシック" pitchFamily="50" charset="-128"/>
            </a:endParaRPr>
          </a:p>
          <a:p>
            <a:endParaRPr lang="en-US" altLang="ja-JP" sz="2000" dirty="0" smtClean="0">
              <a:latin typeface="ＭＳ Ｐゴシック" pitchFamily="50" charset="-128"/>
              <a:ea typeface="ＭＳ Ｐゴシック" pitchFamily="50" charset="-128"/>
            </a:endParaRPr>
          </a:p>
          <a:p>
            <a:r>
              <a:rPr lang="ja-JP" altLang="en-US" sz="2000" b="1" dirty="0" smtClean="0">
                <a:solidFill>
                  <a:srgbClr val="006600"/>
                </a:solidFill>
                <a:latin typeface="ＭＳ Ｐゴシック" pitchFamily="50" charset="-128"/>
                <a:ea typeface="ＭＳ Ｐゴシック" pitchFamily="50" charset="-128"/>
              </a:rPr>
              <a:t>返却期限日</a:t>
            </a:r>
            <a:r>
              <a:rPr lang="ja-JP" altLang="en-US" sz="2000" dirty="0" smtClean="0">
                <a:latin typeface="ＭＳ Ｐゴシック" pitchFamily="50" charset="-128"/>
                <a:ea typeface="ＭＳ Ｐゴシック" pitchFamily="50" charset="-128"/>
              </a:rPr>
              <a:t>：貸出中の場合、返却期限日</a:t>
            </a:r>
          </a:p>
        </p:txBody>
      </p:sp>
      <p:sp>
        <p:nvSpPr>
          <p:cNvPr id="48131" name="スライド番号プレースホルダ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AC769296-7182-45C6-9649-C23DB2CC078A}" type="slidenum">
              <a:rPr lang="en-US" altLang="ja-JP" smtClean="0">
                <a:latin typeface="Verdana" pitchFamily="34" charset="0"/>
              </a:rPr>
              <a:pPr/>
              <a:t>26</a:t>
            </a:fld>
            <a:endParaRPr lang="en-US" altLang="ja-JP" smtClean="0">
              <a:latin typeface="Verdana" pitchFamily="34" charset="0"/>
            </a:endParaRPr>
          </a:p>
        </p:txBody>
      </p:sp>
      <p:sp>
        <p:nvSpPr>
          <p:cNvPr id="2" name="タイトル 1"/>
          <p:cNvSpPr>
            <a:spLocks noGrp="1"/>
          </p:cNvSpPr>
          <p:nvPr>
            <p:ph type="title"/>
          </p:nvPr>
        </p:nvSpPr>
        <p:spPr>
          <a:xfrm>
            <a:off x="0" y="131744"/>
            <a:ext cx="9144000" cy="582612"/>
          </a:xfrm>
        </p:spPr>
        <p:txBody>
          <a:bodyPr>
            <a:noAutofit/>
          </a:bodyPr>
          <a:lstStyle/>
          <a:p>
            <a:pPr>
              <a:defRPr/>
            </a:pPr>
            <a:r>
              <a:rPr lang="ja-JP" altLang="en-US" sz="3200" dirty="0" smtClean="0">
                <a:solidFill>
                  <a:schemeClr val="tx1"/>
                </a:solidFill>
              </a:rPr>
              <a:t>所蔵情報を読み取る（図書検索結果画面）</a:t>
            </a:r>
            <a:endParaRPr lang="ja-JP" altLang="en-US" sz="3200" dirty="0">
              <a:solidFill>
                <a:schemeClr val="tx1"/>
              </a:solidFill>
            </a:endParaRPr>
          </a:p>
        </p:txBody>
      </p:sp>
      <p:pic>
        <p:nvPicPr>
          <p:cNvPr id="6" name="Picture 1"/>
          <p:cNvPicPr>
            <a:picLocks noChangeAspect="1" noChangeArrowheads="1"/>
          </p:cNvPicPr>
          <p:nvPr/>
        </p:nvPicPr>
        <p:blipFill>
          <a:blip r:embed="rId3" cstate="print"/>
          <a:srcRect b="58210"/>
          <a:stretch>
            <a:fillRect/>
          </a:stretch>
        </p:blipFill>
        <p:spPr bwMode="auto">
          <a:xfrm>
            <a:off x="642942" y="643152"/>
            <a:ext cx="7858148" cy="20714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5"/>
          <p:cNvSpPr txBox="1">
            <a:spLocks noChangeArrowheads="1"/>
          </p:cNvSpPr>
          <p:nvPr/>
        </p:nvSpPr>
        <p:spPr bwMode="auto">
          <a:xfrm>
            <a:off x="152400" y="1577975"/>
            <a:ext cx="2743200" cy="436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50" charset="-128"/>
              </a:defRPr>
            </a:lvl1pPr>
            <a:lvl2pPr marL="742950" indent="-285750">
              <a:defRPr>
                <a:solidFill>
                  <a:schemeClr val="tx1"/>
                </a:solidFill>
                <a:latin typeface="Arial" pitchFamily="34" charset="0"/>
                <a:ea typeface="ＭＳ Ｐゴシック" pitchFamily="50" charset="-128"/>
              </a:defRPr>
            </a:lvl2pPr>
            <a:lvl3pPr marL="1143000" indent="-228600">
              <a:defRPr>
                <a:solidFill>
                  <a:schemeClr val="tx1"/>
                </a:solidFill>
                <a:latin typeface="Arial" pitchFamily="34" charset="0"/>
                <a:ea typeface="ＭＳ Ｐゴシック" pitchFamily="50" charset="-128"/>
              </a:defRPr>
            </a:lvl3pPr>
            <a:lvl4pPr marL="1600200" indent="-228600">
              <a:defRPr>
                <a:solidFill>
                  <a:schemeClr val="tx1"/>
                </a:solidFill>
                <a:latin typeface="Arial" pitchFamily="34" charset="0"/>
                <a:ea typeface="ＭＳ Ｐゴシック" pitchFamily="50" charset="-128"/>
              </a:defRPr>
            </a:lvl4pPr>
            <a:lvl5pPr marL="2057400" indent="-22860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r>
              <a:rPr lang="ja-JP" altLang="en-US" sz="2800" dirty="0"/>
              <a:t>０　総記   </a:t>
            </a:r>
          </a:p>
          <a:p>
            <a:r>
              <a:rPr lang="ja-JP" altLang="en-US" sz="2800" dirty="0"/>
              <a:t>１　哲学</a:t>
            </a:r>
          </a:p>
          <a:p>
            <a:r>
              <a:rPr lang="ja-JP" altLang="en-US" sz="2800" dirty="0"/>
              <a:t>２　歴史</a:t>
            </a:r>
          </a:p>
          <a:p>
            <a:r>
              <a:rPr lang="ja-JP" altLang="en-US" sz="2800" dirty="0">
                <a:latin typeface="ＭＳ Ｐゴシック" pitchFamily="50" charset="-128"/>
              </a:rPr>
              <a:t>３　</a:t>
            </a:r>
            <a:r>
              <a:rPr lang="ja-JP" altLang="en-US" sz="2800" dirty="0"/>
              <a:t>社会科学</a:t>
            </a:r>
          </a:p>
          <a:p>
            <a:r>
              <a:rPr lang="ja-JP" altLang="en-US" sz="2800" dirty="0"/>
              <a:t>４　自然科学</a:t>
            </a:r>
          </a:p>
          <a:p>
            <a:r>
              <a:rPr lang="ja-JP" altLang="en-US" sz="2800" dirty="0"/>
              <a:t>５　技術</a:t>
            </a:r>
          </a:p>
          <a:p>
            <a:r>
              <a:rPr lang="ja-JP" altLang="en-US" sz="2800" dirty="0"/>
              <a:t>６　産業</a:t>
            </a:r>
          </a:p>
          <a:p>
            <a:r>
              <a:rPr lang="ja-JP" altLang="en-US" sz="2800" dirty="0"/>
              <a:t>７　芸術</a:t>
            </a:r>
          </a:p>
          <a:p>
            <a:r>
              <a:rPr lang="ja-JP" altLang="en-US" sz="2800" dirty="0"/>
              <a:t>８　言語</a:t>
            </a:r>
          </a:p>
          <a:p>
            <a:r>
              <a:rPr lang="ja-JP" altLang="en-US" sz="2800" dirty="0"/>
              <a:t>９　文学</a:t>
            </a:r>
          </a:p>
        </p:txBody>
      </p:sp>
      <p:sp>
        <p:nvSpPr>
          <p:cNvPr id="25607" name="Text Box 7"/>
          <p:cNvSpPr txBox="1">
            <a:spLocks noChangeArrowheads="1"/>
          </p:cNvSpPr>
          <p:nvPr/>
        </p:nvSpPr>
        <p:spPr bwMode="auto">
          <a:xfrm>
            <a:off x="2491636" y="1577975"/>
            <a:ext cx="2625725" cy="440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50" charset="-128"/>
              </a:defRPr>
            </a:lvl1pPr>
            <a:lvl2pPr marL="742950" indent="-285750">
              <a:defRPr>
                <a:solidFill>
                  <a:schemeClr val="tx1"/>
                </a:solidFill>
                <a:latin typeface="Arial" pitchFamily="34" charset="0"/>
                <a:ea typeface="ＭＳ Ｐゴシック" pitchFamily="50" charset="-128"/>
              </a:defRPr>
            </a:lvl2pPr>
            <a:lvl3pPr marL="1143000" indent="-228600">
              <a:defRPr>
                <a:solidFill>
                  <a:schemeClr val="tx1"/>
                </a:solidFill>
                <a:latin typeface="Arial" pitchFamily="34" charset="0"/>
                <a:ea typeface="ＭＳ Ｐゴシック" pitchFamily="50" charset="-128"/>
              </a:defRPr>
            </a:lvl3pPr>
            <a:lvl4pPr marL="1600200" indent="-228600">
              <a:defRPr>
                <a:solidFill>
                  <a:schemeClr val="tx1"/>
                </a:solidFill>
                <a:latin typeface="Arial" pitchFamily="34" charset="0"/>
                <a:ea typeface="ＭＳ Ｐゴシック" pitchFamily="50" charset="-128"/>
              </a:defRPr>
            </a:lvl4pPr>
            <a:lvl5pPr marL="2057400" indent="-22860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pPr>
              <a:spcBef>
                <a:spcPct val="50000"/>
              </a:spcBef>
            </a:pPr>
            <a:r>
              <a:rPr lang="en-US" altLang="ja-JP" sz="2000" dirty="0">
                <a:latin typeface="+mn-ea"/>
                <a:ea typeface="+mn-ea"/>
              </a:rPr>
              <a:t>41</a:t>
            </a:r>
            <a:r>
              <a:rPr lang="ja-JP" altLang="en-US" sz="2000" dirty="0">
                <a:latin typeface="+mn-ea"/>
                <a:ea typeface="+mn-ea"/>
              </a:rPr>
              <a:t>　数学</a:t>
            </a:r>
          </a:p>
          <a:p>
            <a:pPr>
              <a:spcBef>
                <a:spcPct val="50000"/>
              </a:spcBef>
            </a:pPr>
            <a:r>
              <a:rPr lang="en-US" altLang="ja-JP" sz="2000" dirty="0">
                <a:latin typeface="+mn-ea"/>
                <a:ea typeface="+mn-ea"/>
              </a:rPr>
              <a:t>42</a:t>
            </a:r>
            <a:r>
              <a:rPr lang="ja-JP" altLang="en-US" sz="2000" dirty="0">
                <a:latin typeface="+mn-ea"/>
                <a:ea typeface="+mn-ea"/>
              </a:rPr>
              <a:t>　物理学</a:t>
            </a:r>
          </a:p>
          <a:p>
            <a:pPr>
              <a:spcBef>
                <a:spcPct val="50000"/>
              </a:spcBef>
            </a:pPr>
            <a:r>
              <a:rPr lang="en-US" altLang="ja-JP" sz="2000" dirty="0">
                <a:latin typeface="+mn-ea"/>
                <a:ea typeface="+mn-ea"/>
              </a:rPr>
              <a:t>43</a:t>
            </a:r>
            <a:r>
              <a:rPr lang="ja-JP" altLang="en-US" sz="2000" dirty="0">
                <a:latin typeface="+mn-ea"/>
                <a:ea typeface="+mn-ea"/>
              </a:rPr>
              <a:t>　化学</a:t>
            </a:r>
          </a:p>
          <a:p>
            <a:pPr>
              <a:spcBef>
                <a:spcPct val="50000"/>
              </a:spcBef>
            </a:pPr>
            <a:r>
              <a:rPr lang="en-US" altLang="ja-JP" sz="2000" dirty="0">
                <a:latin typeface="+mn-ea"/>
                <a:ea typeface="+mn-ea"/>
              </a:rPr>
              <a:t>44</a:t>
            </a:r>
            <a:r>
              <a:rPr lang="ja-JP" altLang="en-US" sz="2000" dirty="0">
                <a:latin typeface="+mn-ea"/>
                <a:ea typeface="+mn-ea"/>
              </a:rPr>
              <a:t>　天文学・宇宙科学</a:t>
            </a:r>
          </a:p>
          <a:p>
            <a:pPr>
              <a:spcBef>
                <a:spcPct val="50000"/>
              </a:spcBef>
            </a:pPr>
            <a:r>
              <a:rPr lang="en-US" altLang="ja-JP" sz="2000" dirty="0">
                <a:latin typeface="+mn-ea"/>
                <a:ea typeface="+mn-ea"/>
              </a:rPr>
              <a:t>45</a:t>
            </a:r>
            <a:r>
              <a:rPr lang="ja-JP" altLang="en-US" sz="2000" dirty="0">
                <a:latin typeface="+mn-ea"/>
                <a:ea typeface="+mn-ea"/>
              </a:rPr>
              <a:t>　地球科学・地学　</a:t>
            </a:r>
          </a:p>
          <a:p>
            <a:pPr>
              <a:spcBef>
                <a:spcPct val="50000"/>
              </a:spcBef>
            </a:pPr>
            <a:r>
              <a:rPr lang="en-US" altLang="ja-JP" sz="2000" dirty="0">
                <a:latin typeface="+mn-ea"/>
                <a:ea typeface="+mn-ea"/>
              </a:rPr>
              <a:t>46</a:t>
            </a:r>
            <a:r>
              <a:rPr lang="ja-JP" altLang="en-US" sz="2000" dirty="0">
                <a:latin typeface="+mn-ea"/>
                <a:ea typeface="+mn-ea"/>
              </a:rPr>
              <a:t>　生物科学・一般生物学</a:t>
            </a:r>
          </a:p>
          <a:p>
            <a:pPr>
              <a:spcBef>
                <a:spcPct val="50000"/>
              </a:spcBef>
            </a:pPr>
            <a:r>
              <a:rPr lang="en-US" altLang="ja-JP" sz="2000" dirty="0">
                <a:latin typeface="+mn-ea"/>
                <a:ea typeface="+mn-ea"/>
              </a:rPr>
              <a:t>47</a:t>
            </a:r>
            <a:r>
              <a:rPr lang="ja-JP" altLang="en-US" sz="2000" dirty="0">
                <a:latin typeface="+mn-ea"/>
                <a:ea typeface="+mn-ea"/>
              </a:rPr>
              <a:t>　植物学</a:t>
            </a:r>
          </a:p>
          <a:p>
            <a:pPr>
              <a:spcBef>
                <a:spcPct val="50000"/>
              </a:spcBef>
            </a:pPr>
            <a:r>
              <a:rPr lang="en-US" altLang="ja-JP" sz="2000" dirty="0">
                <a:latin typeface="+mn-ea"/>
                <a:ea typeface="+mn-ea"/>
              </a:rPr>
              <a:t>48</a:t>
            </a:r>
            <a:r>
              <a:rPr lang="ja-JP" altLang="en-US" sz="2000" dirty="0">
                <a:latin typeface="+mn-ea"/>
                <a:ea typeface="+mn-ea"/>
              </a:rPr>
              <a:t>　動物学</a:t>
            </a:r>
          </a:p>
          <a:p>
            <a:pPr>
              <a:spcBef>
                <a:spcPct val="50000"/>
              </a:spcBef>
            </a:pPr>
            <a:r>
              <a:rPr lang="en-US" altLang="ja-JP" sz="2000" dirty="0">
                <a:latin typeface="+mn-ea"/>
                <a:ea typeface="+mn-ea"/>
              </a:rPr>
              <a:t>49</a:t>
            </a:r>
            <a:r>
              <a:rPr lang="ja-JP" altLang="en-US" sz="2000" dirty="0">
                <a:latin typeface="+mn-ea"/>
                <a:ea typeface="+mn-ea"/>
              </a:rPr>
              <a:t>　医学・薬学</a:t>
            </a:r>
          </a:p>
        </p:txBody>
      </p:sp>
      <p:sp>
        <p:nvSpPr>
          <p:cNvPr id="25609" name="Text Box 9"/>
          <p:cNvSpPr txBox="1">
            <a:spLocks noChangeArrowheads="1"/>
          </p:cNvSpPr>
          <p:nvPr/>
        </p:nvSpPr>
        <p:spPr bwMode="auto">
          <a:xfrm>
            <a:off x="5138283" y="2597150"/>
            <a:ext cx="2207468" cy="37087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50" charset="-128"/>
              </a:defRPr>
            </a:lvl1pPr>
            <a:lvl2pPr marL="742950" indent="-285750">
              <a:defRPr>
                <a:solidFill>
                  <a:schemeClr val="tx1"/>
                </a:solidFill>
                <a:latin typeface="Arial" pitchFamily="34" charset="0"/>
                <a:ea typeface="ＭＳ Ｐゴシック" pitchFamily="50" charset="-128"/>
              </a:defRPr>
            </a:lvl2pPr>
            <a:lvl3pPr marL="1143000" indent="-228600">
              <a:defRPr>
                <a:solidFill>
                  <a:schemeClr val="tx1"/>
                </a:solidFill>
                <a:latin typeface="Arial" pitchFamily="34" charset="0"/>
                <a:ea typeface="ＭＳ Ｐゴシック" pitchFamily="50" charset="-128"/>
              </a:defRPr>
            </a:lvl3pPr>
            <a:lvl4pPr marL="1600200" indent="-228600">
              <a:defRPr>
                <a:solidFill>
                  <a:schemeClr val="tx1"/>
                </a:solidFill>
                <a:latin typeface="Arial" pitchFamily="34" charset="0"/>
                <a:ea typeface="ＭＳ Ｐゴシック" pitchFamily="50" charset="-128"/>
              </a:defRPr>
            </a:lvl4pPr>
            <a:lvl5pPr marL="2057400" indent="-22860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pPr>
              <a:spcBef>
                <a:spcPct val="50000"/>
              </a:spcBef>
            </a:pPr>
            <a:r>
              <a:rPr lang="en-US" altLang="ja-JP" sz="1600" b="1" i="1" dirty="0"/>
              <a:t>NDC</a:t>
            </a:r>
            <a:r>
              <a:rPr lang="ja-JP" altLang="en-US" sz="1600" b="1" i="1" dirty="0"/>
              <a:t>　　　　　分野</a:t>
            </a:r>
          </a:p>
          <a:p>
            <a:pPr>
              <a:spcBef>
                <a:spcPct val="50000"/>
              </a:spcBef>
            </a:pPr>
            <a:r>
              <a:rPr lang="en-US" altLang="ja-JP" sz="1600" dirty="0" smtClean="0">
                <a:latin typeface="+mj-ea"/>
                <a:ea typeface="+mj-ea"/>
              </a:rPr>
              <a:t>421</a:t>
            </a:r>
            <a:r>
              <a:rPr lang="ja-JP" altLang="en-US" sz="1600" dirty="0">
                <a:latin typeface="+mj-ea"/>
                <a:ea typeface="+mj-ea"/>
              </a:rPr>
              <a:t>　理論物理学</a:t>
            </a:r>
          </a:p>
          <a:p>
            <a:pPr>
              <a:spcBef>
                <a:spcPct val="50000"/>
              </a:spcBef>
            </a:pPr>
            <a:r>
              <a:rPr lang="en-US" altLang="ja-JP" sz="1600" dirty="0" smtClean="0">
                <a:latin typeface="+mj-ea"/>
                <a:ea typeface="+mj-ea"/>
              </a:rPr>
              <a:t>422</a:t>
            </a:r>
            <a:r>
              <a:rPr lang="ja-JP" altLang="en-US" sz="1600" dirty="0">
                <a:latin typeface="+mj-ea"/>
                <a:ea typeface="+mj-ea"/>
              </a:rPr>
              <a:t>　</a:t>
            </a:r>
          </a:p>
          <a:p>
            <a:pPr>
              <a:spcBef>
                <a:spcPct val="50000"/>
              </a:spcBef>
            </a:pPr>
            <a:r>
              <a:rPr lang="en-US" altLang="ja-JP" sz="1600" dirty="0" smtClean="0">
                <a:latin typeface="+mj-ea"/>
                <a:ea typeface="+mj-ea"/>
              </a:rPr>
              <a:t>423</a:t>
            </a:r>
            <a:r>
              <a:rPr lang="ja-JP" altLang="en-US" sz="1600" dirty="0">
                <a:latin typeface="+mj-ea"/>
                <a:ea typeface="+mj-ea"/>
              </a:rPr>
              <a:t>　力学</a:t>
            </a:r>
          </a:p>
          <a:p>
            <a:pPr>
              <a:spcBef>
                <a:spcPct val="50000"/>
              </a:spcBef>
            </a:pPr>
            <a:r>
              <a:rPr lang="en-US" altLang="ja-JP" sz="1600" dirty="0" smtClean="0">
                <a:latin typeface="+mj-ea"/>
                <a:ea typeface="+mj-ea"/>
              </a:rPr>
              <a:t>424</a:t>
            </a:r>
            <a:r>
              <a:rPr lang="ja-JP" altLang="en-US" sz="1600" dirty="0">
                <a:latin typeface="+mj-ea"/>
                <a:ea typeface="+mj-ea"/>
              </a:rPr>
              <a:t>　振動学</a:t>
            </a:r>
            <a:r>
              <a:rPr lang="en-US" altLang="ja-JP" sz="1600" dirty="0">
                <a:latin typeface="+mj-ea"/>
                <a:ea typeface="+mj-ea"/>
              </a:rPr>
              <a:t>. </a:t>
            </a:r>
            <a:r>
              <a:rPr lang="ja-JP" altLang="en-US" sz="1600" dirty="0">
                <a:latin typeface="+mj-ea"/>
                <a:ea typeface="+mj-ea"/>
              </a:rPr>
              <a:t>音響学</a:t>
            </a:r>
          </a:p>
          <a:p>
            <a:pPr>
              <a:spcBef>
                <a:spcPct val="50000"/>
              </a:spcBef>
            </a:pPr>
            <a:r>
              <a:rPr lang="en-US" altLang="ja-JP" sz="1600" dirty="0" smtClean="0">
                <a:latin typeface="+mj-ea"/>
                <a:ea typeface="+mj-ea"/>
              </a:rPr>
              <a:t>425</a:t>
            </a:r>
            <a:r>
              <a:rPr lang="ja-JP" altLang="en-US" sz="1600" dirty="0">
                <a:latin typeface="+mj-ea"/>
                <a:ea typeface="+mj-ea"/>
              </a:rPr>
              <a:t>　光学</a:t>
            </a:r>
          </a:p>
          <a:p>
            <a:pPr>
              <a:spcBef>
                <a:spcPct val="50000"/>
              </a:spcBef>
            </a:pPr>
            <a:r>
              <a:rPr lang="en-US" altLang="ja-JP" sz="1600" dirty="0" smtClean="0">
                <a:latin typeface="+mj-ea"/>
                <a:ea typeface="+mj-ea"/>
              </a:rPr>
              <a:t>426</a:t>
            </a:r>
            <a:r>
              <a:rPr lang="ja-JP" altLang="en-US" sz="1600" dirty="0">
                <a:latin typeface="+mj-ea"/>
                <a:ea typeface="+mj-ea"/>
              </a:rPr>
              <a:t>　熱学</a:t>
            </a:r>
          </a:p>
          <a:p>
            <a:pPr>
              <a:spcBef>
                <a:spcPct val="50000"/>
              </a:spcBef>
            </a:pPr>
            <a:r>
              <a:rPr lang="en-US" altLang="ja-JP" sz="1600" dirty="0" smtClean="0">
                <a:latin typeface="+mj-ea"/>
                <a:ea typeface="+mj-ea"/>
              </a:rPr>
              <a:t>427</a:t>
            </a:r>
            <a:r>
              <a:rPr lang="ja-JP" altLang="en-US" sz="1600" dirty="0">
                <a:latin typeface="+mj-ea"/>
                <a:ea typeface="+mj-ea"/>
              </a:rPr>
              <a:t>　電磁気学</a:t>
            </a:r>
          </a:p>
          <a:p>
            <a:pPr>
              <a:spcBef>
                <a:spcPct val="50000"/>
              </a:spcBef>
            </a:pPr>
            <a:r>
              <a:rPr lang="en-US" altLang="ja-JP" sz="1600" dirty="0" smtClean="0">
                <a:latin typeface="+mj-ea"/>
                <a:ea typeface="+mj-ea"/>
              </a:rPr>
              <a:t>428</a:t>
            </a:r>
            <a:r>
              <a:rPr lang="ja-JP" altLang="en-US" sz="1600" dirty="0">
                <a:latin typeface="+mj-ea"/>
                <a:ea typeface="+mj-ea"/>
              </a:rPr>
              <a:t>　物性物理学</a:t>
            </a:r>
          </a:p>
          <a:p>
            <a:pPr>
              <a:spcBef>
                <a:spcPct val="50000"/>
              </a:spcBef>
            </a:pPr>
            <a:r>
              <a:rPr lang="en-US" altLang="ja-JP" sz="1600" dirty="0" smtClean="0">
                <a:latin typeface="+mj-ea"/>
                <a:ea typeface="+mj-ea"/>
              </a:rPr>
              <a:t>429</a:t>
            </a:r>
            <a:r>
              <a:rPr lang="ja-JP" altLang="en-US" sz="1600" dirty="0">
                <a:latin typeface="+mj-ea"/>
                <a:ea typeface="+mj-ea"/>
              </a:rPr>
              <a:t>　原子物理学</a:t>
            </a:r>
          </a:p>
        </p:txBody>
      </p:sp>
      <p:sp>
        <p:nvSpPr>
          <p:cNvPr id="25632" name="Oval 32"/>
          <p:cNvSpPr>
            <a:spLocks noChangeArrowheads="1"/>
          </p:cNvSpPr>
          <p:nvPr/>
        </p:nvSpPr>
        <p:spPr bwMode="auto">
          <a:xfrm>
            <a:off x="152400" y="3330575"/>
            <a:ext cx="457200" cy="457200"/>
          </a:xfrm>
          <a:prstGeom prst="ellipse">
            <a:avLst/>
          </a:pr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p>
        </p:txBody>
      </p:sp>
      <p:sp>
        <p:nvSpPr>
          <p:cNvPr id="25633" name="Line 33"/>
          <p:cNvSpPr>
            <a:spLocks noChangeShapeType="1"/>
          </p:cNvSpPr>
          <p:nvPr/>
        </p:nvSpPr>
        <p:spPr bwMode="auto">
          <a:xfrm>
            <a:off x="539552" y="3787775"/>
            <a:ext cx="1524000"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ja-JP" altLang="en-US"/>
          </a:p>
        </p:txBody>
      </p:sp>
      <p:sp>
        <p:nvSpPr>
          <p:cNvPr id="25634" name="Oval 34"/>
          <p:cNvSpPr>
            <a:spLocks noChangeArrowheads="1"/>
          </p:cNvSpPr>
          <p:nvPr/>
        </p:nvSpPr>
        <p:spPr bwMode="auto">
          <a:xfrm>
            <a:off x="2507490" y="2003338"/>
            <a:ext cx="448986" cy="457200"/>
          </a:xfrm>
          <a:prstGeom prst="ellipse">
            <a:avLst/>
          </a:pr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p>
        </p:txBody>
      </p:sp>
      <p:sp>
        <p:nvSpPr>
          <p:cNvPr id="25635" name="Line 35"/>
          <p:cNvSpPr>
            <a:spLocks noChangeShapeType="1"/>
          </p:cNvSpPr>
          <p:nvPr/>
        </p:nvSpPr>
        <p:spPr bwMode="auto">
          <a:xfrm>
            <a:off x="2967258" y="2377988"/>
            <a:ext cx="737032"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ja-JP" altLang="en-US"/>
          </a:p>
        </p:txBody>
      </p:sp>
      <p:sp>
        <p:nvSpPr>
          <p:cNvPr id="25637" name="Rectangle 37"/>
          <p:cNvSpPr>
            <a:spLocks noChangeArrowheads="1"/>
          </p:cNvSpPr>
          <p:nvPr/>
        </p:nvSpPr>
        <p:spPr bwMode="auto">
          <a:xfrm>
            <a:off x="6922366" y="5213011"/>
            <a:ext cx="1754090" cy="381000"/>
          </a:xfrm>
          <a:prstGeom prst="rect">
            <a:avLst/>
          </a:prstGeom>
          <a:noFill/>
          <a:ln w="57150">
            <a:solidFill>
              <a:srgbClr val="00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p>
        </p:txBody>
      </p:sp>
      <p:sp>
        <p:nvSpPr>
          <p:cNvPr id="25638" name="AutoShape 38"/>
          <p:cNvSpPr>
            <a:spLocks/>
          </p:cNvSpPr>
          <p:nvPr/>
        </p:nvSpPr>
        <p:spPr bwMode="auto">
          <a:xfrm>
            <a:off x="2034436" y="1577974"/>
            <a:ext cx="381000" cy="4155281"/>
          </a:xfrm>
          <a:prstGeom prst="leftBrace">
            <a:avLst>
              <a:gd name="adj1" fmla="val 88333"/>
              <a:gd name="adj2" fmla="val 50000"/>
            </a:avLst>
          </a:pr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p>
        </p:txBody>
      </p:sp>
      <p:sp>
        <p:nvSpPr>
          <p:cNvPr id="12" name="Text Box 3"/>
          <p:cNvSpPr txBox="1">
            <a:spLocks noChangeArrowheads="1"/>
          </p:cNvSpPr>
          <p:nvPr/>
        </p:nvSpPr>
        <p:spPr bwMode="auto">
          <a:xfrm>
            <a:off x="714375" y="207963"/>
            <a:ext cx="8215313" cy="1077912"/>
          </a:xfrm>
          <a:prstGeom prst="rect">
            <a:avLst/>
          </a:prstGeom>
          <a:noFill/>
          <a:ln w="9525">
            <a:noFill/>
            <a:miter lim="800000"/>
            <a:headEnd/>
            <a:tailEnd/>
          </a:ln>
        </p:spPr>
        <p:txBody>
          <a:bodyPr>
            <a:spAutoFit/>
          </a:bodyPr>
          <a:lstStyle/>
          <a:p>
            <a:pPr>
              <a:spcBef>
                <a:spcPct val="50000"/>
              </a:spcBef>
              <a:defRPr/>
            </a:pPr>
            <a:r>
              <a:rPr lang="ja-JP" altLang="en-US" sz="3200" dirty="0">
                <a:solidFill>
                  <a:schemeClr val="tx2"/>
                </a:solidFill>
                <a:latin typeface="+mn-ea"/>
                <a:ea typeface="+mn-ea"/>
              </a:rPr>
              <a:t>図書館の資料は、日本十進分類法</a:t>
            </a:r>
            <a:r>
              <a:rPr lang="en-US" altLang="ja-JP" sz="3200" dirty="0">
                <a:solidFill>
                  <a:schemeClr val="tx2"/>
                </a:solidFill>
                <a:latin typeface="+mn-ea"/>
                <a:ea typeface="+mn-ea"/>
              </a:rPr>
              <a:t>(NDC)</a:t>
            </a:r>
            <a:r>
              <a:rPr lang="ja-JP" altLang="en-US" sz="3200" dirty="0">
                <a:solidFill>
                  <a:schemeClr val="tx2"/>
                </a:solidFill>
                <a:latin typeface="+mn-ea"/>
                <a:ea typeface="+mn-ea"/>
              </a:rPr>
              <a:t>に基づいて並べられている</a:t>
            </a:r>
          </a:p>
        </p:txBody>
      </p:sp>
      <p:grpSp>
        <p:nvGrpSpPr>
          <p:cNvPr id="2" name="Group 24"/>
          <p:cNvGrpSpPr>
            <a:grpSpLocks/>
          </p:cNvGrpSpPr>
          <p:nvPr/>
        </p:nvGrpSpPr>
        <p:grpSpPr bwMode="auto">
          <a:xfrm>
            <a:off x="7561831" y="2161439"/>
            <a:ext cx="863600" cy="1081088"/>
            <a:chOff x="3878" y="3067"/>
            <a:chExt cx="544" cy="681"/>
          </a:xfrm>
        </p:grpSpPr>
        <p:sp>
          <p:nvSpPr>
            <p:cNvPr id="39951" name="AutoShape 4"/>
            <p:cNvSpPr>
              <a:spLocks noChangeArrowheads="1"/>
            </p:cNvSpPr>
            <p:nvPr/>
          </p:nvSpPr>
          <p:spPr bwMode="auto">
            <a:xfrm>
              <a:off x="3878" y="3067"/>
              <a:ext cx="496" cy="681"/>
            </a:xfrm>
            <a:prstGeom prst="roundRect">
              <a:avLst>
                <a:gd name="adj" fmla="val 16667"/>
              </a:avLst>
            </a:prstGeom>
            <a:solidFill>
              <a:srgbClr val="FFFFFF"/>
            </a:solidFill>
            <a:ln w="57150">
              <a:solidFill>
                <a:srgbClr val="FF0000"/>
              </a:solidFill>
              <a:round/>
              <a:headEnd/>
              <a:tailEnd/>
            </a:ln>
          </p:spPr>
          <p:txBody>
            <a:bodyPr wrap="none" anchor="ctr"/>
            <a:lstStyle/>
            <a:p>
              <a:pPr algn="ctr"/>
              <a:endParaRPr lang="ja-JP" altLang="en-US">
                <a:latin typeface="Impact" pitchFamily="34" charset="0"/>
              </a:endParaRPr>
            </a:p>
          </p:txBody>
        </p:sp>
        <p:sp>
          <p:nvSpPr>
            <p:cNvPr id="39952" name="Text Box 12"/>
            <p:cNvSpPr txBox="1">
              <a:spLocks noChangeArrowheads="1"/>
            </p:cNvSpPr>
            <p:nvPr/>
          </p:nvSpPr>
          <p:spPr bwMode="auto">
            <a:xfrm>
              <a:off x="3878" y="3294"/>
              <a:ext cx="544"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50" charset="-128"/>
                </a:defRPr>
              </a:lvl1pPr>
              <a:lvl2pPr marL="742950" indent="-285750">
                <a:defRPr>
                  <a:solidFill>
                    <a:schemeClr val="tx1"/>
                  </a:solidFill>
                  <a:latin typeface="Arial" pitchFamily="34" charset="0"/>
                  <a:ea typeface="ＭＳ Ｐゴシック" pitchFamily="50" charset="-128"/>
                </a:defRPr>
              </a:lvl2pPr>
              <a:lvl3pPr marL="1143000" indent="-228600">
                <a:defRPr>
                  <a:solidFill>
                    <a:schemeClr val="tx1"/>
                  </a:solidFill>
                  <a:latin typeface="Arial" pitchFamily="34" charset="0"/>
                  <a:ea typeface="ＭＳ Ｐゴシック" pitchFamily="50" charset="-128"/>
                </a:defRPr>
              </a:lvl3pPr>
              <a:lvl4pPr marL="1600200" indent="-228600">
                <a:defRPr>
                  <a:solidFill>
                    <a:schemeClr val="tx1"/>
                  </a:solidFill>
                  <a:latin typeface="Arial" pitchFamily="34" charset="0"/>
                  <a:ea typeface="ＭＳ Ｐゴシック" pitchFamily="50" charset="-128"/>
                </a:defRPr>
              </a:lvl4pPr>
              <a:lvl5pPr marL="2057400" indent="-22860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pPr algn="ctr"/>
              <a:endParaRPr lang="en-US" altLang="ja-JP" sz="2000">
                <a:latin typeface="Impact" pitchFamily="34" charset="0"/>
              </a:endParaRPr>
            </a:p>
          </p:txBody>
        </p:sp>
        <p:sp>
          <p:nvSpPr>
            <p:cNvPr id="39953" name="Line 9"/>
            <p:cNvSpPr>
              <a:spLocks noChangeShapeType="1"/>
            </p:cNvSpPr>
            <p:nvPr/>
          </p:nvSpPr>
          <p:spPr bwMode="auto">
            <a:xfrm>
              <a:off x="3878" y="3521"/>
              <a:ext cx="496" cy="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ja-JP" altLang="en-US"/>
            </a:p>
          </p:txBody>
        </p:sp>
        <p:sp>
          <p:nvSpPr>
            <p:cNvPr id="39954" name="Line 9"/>
            <p:cNvSpPr>
              <a:spLocks noChangeShapeType="1"/>
            </p:cNvSpPr>
            <p:nvPr/>
          </p:nvSpPr>
          <p:spPr bwMode="auto">
            <a:xfrm>
              <a:off x="3878" y="3294"/>
              <a:ext cx="496" cy="0"/>
            </a:xfrm>
            <a:prstGeom prst="line">
              <a:avLst/>
            </a:prstGeom>
            <a:noFill/>
            <a:ln w="571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ja-JP" altLang="en-US"/>
            </a:p>
          </p:txBody>
        </p:sp>
        <p:sp>
          <p:nvSpPr>
            <p:cNvPr id="39955" name="Text Box 12"/>
            <p:cNvSpPr txBox="1">
              <a:spLocks noChangeArrowheads="1"/>
            </p:cNvSpPr>
            <p:nvPr/>
          </p:nvSpPr>
          <p:spPr bwMode="auto">
            <a:xfrm>
              <a:off x="3878" y="3067"/>
              <a:ext cx="544"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50" charset="-128"/>
                </a:defRPr>
              </a:lvl1pPr>
              <a:lvl2pPr marL="742950" indent="-285750">
                <a:defRPr>
                  <a:solidFill>
                    <a:schemeClr val="tx1"/>
                  </a:solidFill>
                  <a:latin typeface="Arial" pitchFamily="34" charset="0"/>
                  <a:ea typeface="ＭＳ Ｐゴシック" pitchFamily="50" charset="-128"/>
                </a:defRPr>
              </a:lvl2pPr>
              <a:lvl3pPr marL="1143000" indent="-228600">
                <a:defRPr>
                  <a:solidFill>
                    <a:schemeClr val="tx1"/>
                  </a:solidFill>
                  <a:latin typeface="Arial" pitchFamily="34" charset="0"/>
                  <a:ea typeface="ＭＳ Ｐゴシック" pitchFamily="50" charset="-128"/>
                </a:defRPr>
              </a:lvl3pPr>
              <a:lvl4pPr marL="1600200" indent="-228600">
                <a:defRPr>
                  <a:solidFill>
                    <a:schemeClr val="tx1"/>
                  </a:solidFill>
                  <a:latin typeface="Arial" pitchFamily="34" charset="0"/>
                  <a:ea typeface="ＭＳ Ｐゴシック" pitchFamily="50" charset="-128"/>
                </a:defRPr>
              </a:lvl4pPr>
              <a:lvl5pPr marL="2057400" indent="-22860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pPr algn="ctr"/>
              <a:r>
                <a:rPr lang="en-US" altLang="ja-JP" sz="2000" dirty="0">
                  <a:latin typeface="Impact" pitchFamily="34" charset="0"/>
                </a:rPr>
                <a:t>423.8</a:t>
              </a:r>
            </a:p>
          </p:txBody>
        </p:sp>
        <p:sp>
          <p:nvSpPr>
            <p:cNvPr id="39956" name="Text Box 12"/>
            <p:cNvSpPr txBox="1">
              <a:spLocks noChangeArrowheads="1"/>
            </p:cNvSpPr>
            <p:nvPr/>
          </p:nvSpPr>
          <p:spPr bwMode="auto">
            <a:xfrm>
              <a:off x="3923" y="3521"/>
              <a:ext cx="454"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50" charset="-128"/>
                </a:defRPr>
              </a:lvl1pPr>
              <a:lvl2pPr marL="742950" indent="-285750">
                <a:defRPr>
                  <a:solidFill>
                    <a:schemeClr val="tx1"/>
                  </a:solidFill>
                  <a:latin typeface="Arial" pitchFamily="34" charset="0"/>
                  <a:ea typeface="ＭＳ Ｐゴシック" pitchFamily="50" charset="-128"/>
                </a:defRPr>
              </a:lvl2pPr>
              <a:lvl3pPr marL="1143000" indent="-228600">
                <a:defRPr>
                  <a:solidFill>
                    <a:schemeClr val="tx1"/>
                  </a:solidFill>
                  <a:latin typeface="Arial" pitchFamily="34" charset="0"/>
                  <a:ea typeface="ＭＳ Ｐゴシック" pitchFamily="50" charset="-128"/>
                </a:defRPr>
              </a:lvl3pPr>
              <a:lvl4pPr marL="1600200" indent="-228600">
                <a:defRPr>
                  <a:solidFill>
                    <a:schemeClr val="tx1"/>
                  </a:solidFill>
                  <a:latin typeface="Arial" pitchFamily="34" charset="0"/>
                  <a:ea typeface="ＭＳ Ｐゴシック" pitchFamily="50" charset="-128"/>
                </a:defRPr>
              </a:lvl4pPr>
              <a:lvl5pPr marL="2057400" indent="-22860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pPr algn="just"/>
              <a:endParaRPr lang="ja-JP" altLang="en-US" sz="2000">
                <a:latin typeface="Impact" pitchFamily="34" charset="0"/>
              </a:endParaRPr>
            </a:p>
          </p:txBody>
        </p:sp>
      </p:grpSp>
      <p:sp>
        <p:nvSpPr>
          <p:cNvPr id="39950" name="スライド番号プレースホルダ 19"/>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Arial" pitchFamily="34" charset="0"/>
                <a:ea typeface="ＭＳ Ｐゴシック" pitchFamily="50" charset="-128"/>
              </a:defRPr>
            </a:lvl1pPr>
            <a:lvl2pPr marL="742950" indent="-285750">
              <a:defRPr>
                <a:solidFill>
                  <a:schemeClr val="tx1"/>
                </a:solidFill>
                <a:latin typeface="Arial" pitchFamily="34" charset="0"/>
                <a:ea typeface="ＭＳ Ｐゴシック" pitchFamily="50" charset="-128"/>
              </a:defRPr>
            </a:lvl2pPr>
            <a:lvl3pPr marL="1143000" indent="-228600">
              <a:defRPr>
                <a:solidFill>
                  <a:schemeClr val="tx1"/>
                </a:solidFill>
                <a:latin typeface="Arial" pitchFamily="34" charset="0"/>
                <a:ea typeface="ＭＳ Ｐゴシック" pitchFamily="50" charset="-128"/>
              </a:defRPr>
            </a:lvl3pPr>
            <a:lvl4pPr marL="1600200" indent="-228600">
              <a:defRPr>
                <a:solidFill>
                  <a:schemeClr val="tx1"/>
                </a:solidFill>
                <a:latin typeface="Arial" pitchFamily="34" charset="0"/>
                <a:ea typeface="ＭＳ Ｐゴシック" pitchFamily="50" charset="-128"/>
              </a:defRPr>
            </a:lvl4pPr>
            <a:lvl5pPr marL="2057400" indent="-228600">
              <a:defRPr>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50" charset="-128"/>
              </a:defRPr>
            </a:lvl9pPr>
          </a:lstStyle>
          <a:p>
            <a:fld id="{2F8FFE4F-1FB8-4E5C-ACC8-A7E10112EBB4}" type="slidenum">
              <a:rPr lang="en-US" altLang="ja-JP" smtClean="0">
                <a:solidFill>
                  <a:srgbClr val="FFFFFF"/>
                </a:solidFill>
              </a:rPr>
              <a:pPr/>
              <a:t>27</a:t>
            </a:fld>
            <a:endParaRPr lang="en-US" altLang="ja-JP" smtClean="0">
              <a:solidFill>
                <a:srgbClr val="FFFFFF"/>
              </a:solidFill>
            </a:endParaRPr>
          </a:p>
        </p:txBody>
      </p:sp>
      <p:sp>
        <p:nvSpPr>
          <p:cNvPr id="24" name="AutoShape 38"/>
          <p:cNvSpPr>
            <a:spLocks/>
          </p:cNvSpPr>
          <p:nvPr/>
        </p:nvSpPr>
        <p:spPr bwMode="auto">
          <a:xfrm>
            <a:off x="4711309" y="2701983"/>
            <a:ext cx="381000" cy="3499042"/>
          </a:xfrm>
          <a:prstGeom prst="leftBrace">
            <a:avLst>
              <a:gd name="adj1" fmla="val 88333"/>
              <a:gd name="adj2" fmla="val 50000"/>
            </a:avLst>
          </a:pr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p>
        </p:txBody>
      </p:sp>
      <p:sp>
        <p:nvSpPr>
          <p:cNvPr id="25" name="AutoShape 10"/>
          <p:cNvSpPr>
            <a:spLocks/>
          </p:cNvSpPr>
          <p:nvPr/>
        </p:nvSpPr>
        <p:spPr bwMode="auto">
          <a:xfrm>
            <a:off x="6742516" y="4422854"/>
            <a:ext cx="214314" cy="1785950"/>
          </a:xfrm>
          <a:prstGeom prst="leftBrace">
            <a:avLst>
              <a:gd name="adj1" fmla="val 99726"/>
              <a:gd name="adj2" fmla="val 27088"/>
            </a:avLst>
          </a:prstGeom>
          <a:noFill/>
          <a:ln w="22225">
            <a:solidFill>
              <a:srgbClr val="FF0000"/>
            </a:solidFill>
            <a:round/>
            <a:headEnd/>
            <a:tailEnd/>
          </a:ln>
        </p:spPr>
        <p:txBody>
          <a:bodyPr wrap="none" anchor="ctr"/>
          <a:lstStyle/>
          <a:p>
            <a:pPr algn="ctr"/>
            <a:endParaRPr lang="ja-JP" altLang="en-US">
              <a:latin typeface="Impact" pitchFamily="34" charset="0"/>
            </a:endParaRPr>
          </a:p>
        </p:txBody>
      </p:sp>
      <p:sp>
        <p:nvSpPr>
          <p:cNvPr id="26" name="Rectangle 6"/>
          <p:cNvSpPr>
            <a:spLocks noChangeArrowheads="1"/>
          </p:cNvSpPr>
          <p:nvPr/>
        </p:nvSpPr>
        <p:spPr bwMode="auto">
          <a:xfrm>
            <a:off x="6879140" y="4221088"/>
            <a:ext cx="2786082" cy="1871663"/>
          </a:xfrm>
          <a:prstGeom prst="rect">
            <a:avLst/>
          </a:prstGeom>
          <a:noFill/>
          <a:ln w="9525">
            <a:noFill/>
            <a:miter lim="800000"/>
            <a:headEnd/>
            <a:tailEnd/>
          </a:ln>
        </p:spPr>
        <p:txBody>
          <a:bodyPr wrap="none" anchor="ctr"/>
          <a:lstStyle/>
          <a:p>
            <a:r>
              <a:rPr lang="ja-JP" altLang="en-US" sz="1600" dirty="0" smtClean="0">
                <a:latin typeface="+mn-ea"/>
              </a:rPr>
              <a:t>　　　　　　　：</a:t>
            </a:r>
            <a:endParaRPr lang="en-US" altLang="ja-JP" sz="1600" dirty="0" smtClean="0">
              <a:latin typeface="+mn-ea"/>
            </a:endParaRPr>
          </a:p>
          <a:p>
            <a:r>
              <a:rPr lang="ja-JP" altLang="en-US" sz="1600" dirty="0" smtClean="0">
                <a:latin typeface="+mn-ea"/>
              </a:rPr>
              <a:t>　　　　　　　：</a:t>
            </a:r>
            <a:endParaRPr lang="en-US" altLang="ja-JP" sz="1600" dirty="0" smtClean="0">
              <a:latin typeface="+mn-ea"/>
            </a:endParaRPr>
          </a:p>
          <a:p>
            <a:r>
              <a:rPr lang="en-US" altLang="ja-JP" sz="1600" dirty="0" smtClean="0">
                <a:latin typeface="+mn-ea"/>
              </a:rPr>
              <a:t>423.7 </a:t>
            </a:r>
            <a:r>
              <a:rPr lang="ja-JP" altLang="en-US" sz="1600" dirty="0" smtClean="0">
                <a:latin typeface="+mn-ea"/>
              </a:rPr>
              <a:t>　弾性体力学</a:t>
            </a:r>
            <a:endParaRPr lang="en-US" altLang="ja-JP" sz="1600" dirty="0" smtClean="0">
              <a:latin typeface="+mn-ea"/>
            </a:endParaRPr>
          </a:p>
          <a:p>
            <a:endParaRPr lang="ja-JP" altLang="en-US" sz="1600" dirty="0" smtClean="0">
              <a:latin typeface="+mn-ea"/>
            </a:endParaRPr>
          </a:p>
          <a:p>
            <a:r>
              <a:rPr lang="en-US" altLang="ja-JP" sz="1600" dirty="0" smtClean="0">
                <a:latin typeface="+mn-ea"/>
              </a:rPr>
              <a:t>423.8</a:t>
            </a:r>
            <a:r>
              <a:rPr lang="ja-JP" altLang="en-US" sz="1600" dirty="0" smtClean="0">
                <a:latin typeface="+mn-ea"/>
              </a:rPr>
              <a:t>　流体力学</a:t>
            </a:r>
            <a:endParaRPr lang="en-US" altLang="ja-JP" sz="1600" dirty="0" smtClean="0">
              <a:latin typeface="+mn-ea"/>
            </a:endParaRPr>
          </a:p>
          <a:p>
            <a:r>
              <a:rPr lang="ja-JP" altLang="en-US" sz="1600" dirty="0" smtClean="0">
                <a:latin typeface="+mn-ea"/>
              </a:rPr>
              <a:t>　　　　　　　：　</a:t>
            </a:r>
            <a:endParaRPr lang="en-US" altLang="ja-JP" sz="1600" dirty="0" smtClean="0">
              <a:latin typeface="+mn-ea"/>
            </a:endParaRPr>
          </a:p>
          <a:p>
            <a:r>
              <a:rPr lang="ja-JP" altLang="en-US" sz="1600" dirty="0" smtClean="0">
                <a:latin typeface="+mn-ea"/>
              </a:rPr>
              <a:t>　　　　　　　：　　</a:t>
            </a:r>
            <a:endParaRPr lang="ja-JP" altLang="en-US" sz="1600" dirty="0">
              <a:latin typeface="+mn-ea"/>
            </a:endParaRPr>
          </a:p>
        </p:txBody>
      </p:sp>
      <p:sp>
        <p:nvSpPr>
          <p:cNvPr id="27" name="Oval 34"/>
          <p:cNvSpPr>
            <a:spLocks noChangeArrowheads="1"/>
          </p:cNvSpPr>
          <p:nvPr/>
        </p:nvSpPr>
        <p:spPr bwMode="auto">
          <a:xfrm>
            <a:off x="5110416" y="3594796"/>
            <a:ext cx="448986" cy="457200"/>
          </a:xfrm>
          <a:prstGeom prst="ellipse">
            <a:avLst/>
          </a:prstGeom>
          <a:noFill/>
          <a:ln w="381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ja-JP" altLang="en-US"/>
          </a:p>
        </p:txBody>
      </p:sp>
      <p:sp>
        <p:nvSpPr>
          <p:cNvPr id="28" name="Line 35"/>
          <p:cNvSpPr>
            <a:spLocks noChangeShapeType="1"/>
          </p:cNvSpPr>
          <p:nvPr/>
        </p:nvSpPr>
        <p:spPr bwMode="auto">
          <a:xfrm>
            <a:off x="5508104" y="4005064"/>
            <a:ext cx="737032"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ja-JP" altLang="en-US"/>
          </a:p>
        </p:txBody>
      </p:sp>
    </p:spTree>
    <p:extLst>
      <p:ext uri="{BB962C8B-B14F-4D97-AF65-F5344CB8AC3E}">
        <p14:creationId xmlns:p14="http://schemas.microsoft.com/office/powerpoint/2010/main" xmlns="" val="26516528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コンテンツ プレースホルダ 2"/>
          <p:cNvSpPr>
            <a:spLocks noGrp="1"/>
          </p:cNvSpPr>
          <p:nvPr>
            <p:ph idx="1"/>
          </p:nvPr>
        </p:nvSpPr>
        <p:spPr>
          <a:xfrm>
            <a:off x="457200" y="2060575"/>
            <a:ext cx="7467600" cy="3168650"/>
          </a:xfrm>
        </p:spPr>
        <p:txBody>
          <a:bodyPr/>
          <a:lstStyle/>
          <a:p>
            <a:r>
              <a:rPr lang="ja-JP" altLang="en-US" sz="3200" smtClean="0">
                <a:latin typeface="HGPｺﾞｼｯｸM" pitchFamily="50" charset="-128"/>
                <a:ea typeface="HGPｺﾞｼｯｸM" pitchFamily="50" charset="-128"/>
              </a:rPr>
              <a:t>タイトル：　日経サイエンス</a:t>
            </a:r>
            <a:endParaRPr lang="en-US" altLang="ja-JP" sz="3200" smtClean="0">
              <a:latin typeface="HGPｺﾞｼｯｸM" pitchFamily="50" charset="-128"/>
              <a:ea typeface="HGPｺﾞｼｯｸM" pitchFamily="50" charset="-128"/>
            </a:endParaRPr>
          </a:p>
          <a:p>
            <a:r>
              <a:rPr lang="ja-JP" altLang="en-US" sz="3200" smtClean="0">
                <a:latin typeface="HGPｺﾞｼｯｸM" pitchFamily="50" charset="-128"/>
                <a:ea typeface="HGPｺﾞｼｯｸM" pitchFamily="50" charset="-128"/>
              </a:rPr>
              <a:t>巻号：</a:t>
            </a:r>
            <a:r>
              <a:rPr lang="en-US" altLang="ja-JP" sz="3200" smtClean="0">
                <a:latin typeface="HGPｺﾞｼｯｸM" pitchFamily="50" charset="-128"/>
                <a:ea typeface="HGPｺﾞｼｯｸM" pitchFamily="50" charset="-128"/>
              </a:rPr>
              <a:t>39(8)</a:t>
            </a:r>
          </a:p>
          <a:p>
            <a:endParaRPr lang="en-US" altLang="ja-JP" sz="3200" smtClean="0">
              <a:latin typeface="HGPｺﾞｼｯｸM" pitchFamily="50" charset="-128"/>
              <a:ea typeface="HGPｺﾞｼｯｸM" pitchFamily="50" charset="-128"/>
            </a:endParaRPr>
          </a:p>
          <a:p>
            <a:r>
              <a:rPr lang="ja-JP" altLang="en-US" sz="3200" smtClean="0">
                <a:latin typeface="HGPｺﾞｼｯｸM" pitchFamily="50" charset="-128"/>
                <a:ea typeface="HGPｺﾞｼｯｸM" pitchFamily="50" charset="-128"/>
              </a:rPr>
              <a:t>首都大学東京図書館本館にある資料</a:t>
            </a:r>
            <a:endParaRPr lang="en-US" altLang="ja-JP" sz="3200" smtClean="0">
              <a:latin typeface="HGPｺﾞｼｯｸM" pitchFamily="50" charset="-128"/>
              <a:ea typeface="HGPｺﾞｼｯｸM" pitchFamily="50" charset="-128"/>
            </a:endParaRPr>
          </a:p>
        </p:txBody>
      </p:sp>
      <p:sp>
        <p:nvSpPr>
          <p:cNvPr id="52228" name="スライド番号プレースホルダ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40EA9B21-30A9-4DA9-92F2-628F120FB0A1}" type="slidenum">
              <a:rPr lang="en-US" altLang="ja-JP" smtClean="0">
                <a:latin typeface="Arial" pitchFamily="34" charset="0"/>
              </a:rPr>
              <a:pPr/>
              <a:t>28</a:t>
            </a:fld>
            <a:endParaRPr lang="en-US" altLang="ja-JP" smtClean="0">
              <a:latin typeface="Arial" pitchFamily="34" charset="0"/>
            </a:endParaRPr>
          </a:p>
        </p:txBody>
      </p:sp>
      <p:sp>
        <p:nvSpPr>
          <p:cNvPr id="2" name="タイトル 1"/>
          <p:cNvSpPr>
            <a:spLocks noGrp="1"/>
          </p:cNvSpPr>
          <p:nvPr>
            <p:ph type="title"/>
          </p:nvPr>
        </p:nvSpPr>
        <p:spPr/>
        <p:txBody>
          <a:bodyPr/>
          <a:lstStyle/>
          <a:p>
            <a:pPr>
              <a:defRPr/>
            </a:pPr>
            <a:r>
              <a:rPr lang="en-US" altLang="ja-JP" sz="3600" u="sng" dirty="0" smtClean="0">
                <a:latin typeface="ＭＳ Ｐゴシック" pitchFamily="50" charset="-128"/>
                <a:ea typeface="ＭＳ Ｐゴシック" pitchFamily="50" charset="-128"/>
              </a:rPr>
              <a:t>OPAC</a:t>
            </a:r>
            <a:r>
              <a:rPr lang="ja-JP" altLang="en-US" sz="3600" u="sng" dirty="0" smtClean="0">
                <a:latin typeface="ＭＳ Ｐゴシック" pitchFamily="50" charset="-128"/>
                <a:ea typeface="ＭＳ Ｐゴシック" pitchFamily="50" charset="-128"/>
              </a:rPr>
              <a:t>で「雑誌」を検索する</a:t>
            </a:r>
            <a:endParaRPr lang="ja-JP" altLang="en-US" sz="3600" u="sng" dirty="0">
              <a:latin typeface="ＭＳ Ｐゴシック" pitchFamily="50" charset="-128"/>
              <a:ea typeface="ＭＳ Ｐゴシック" pitchFamily="50" charset="-128"/>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idx="4294967295"/>
          </p:nvPr>
        </p:nvSpPr>
        <p:spPr>
          <a:xfrm>
            <a:off x="467544" y="0"/>
            <a:ext cx="8229600" cy="1143000"/>
          </a:xfrm>
        </p:spPr>
        <p:txBody>
          <a:bodyPr/>
          <a:lstStyle/>
          <a:p>
            <a:r>
              <a:rPr lang="ja-JP" altLang="en-US" dirty="0" smtClean="0"/>
              <a:t>図書</a:t>
            </a:r>
            <a:r>
              <a:rPr lang="ja-JP" altLang="en-US" dirty="0"/>
              <a:t>と雑誌の違い</a:t>
            </a:r>
          </a:p>
        </p:txBody>
      </p:sp>
      <p:graphicFrame>
        <p:nvGraphicFramePr>
          <p:cNvPr id="677891" name="Group 3"/>
          <p:cNvGraphicFramePr>
            <a:graphicFrameLocks noGrp="1"/>
          </p:cNvGraphicFramePr>
          <p:nvPr>
            <p:ph type="tbl" idx="4294967295"/>
          </p:nvPr>
        </p:nvGraphicFramePr>
        <p:xfrm>
          <a:off x="323528" y="836712"/>
          <a:ext cx="8570913" cy="4752341"/>
        </p:xfrm>
        <a:graphic>
          <a:graphicData uri="http://schemas.openxmlformats.org/drawingml/2006/table">
            <a:tbl>
              <a:tblPr/>
              <a:tblGrid>
                <a:gridCol w="1114425"/>
                <a:gridCol w="3667125"/>
                <a:gridCol w="3789363"/>
              </a:tblGrid>
              <a:tr h="642938">
                <a:tc>
                  <a:txBody>
                    <a:bodyPr/>
                    <a:lstStyle/>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1200" b="0" i="0" u="none" strike="noStrike" cap="none" normalizeH="0" baseline="0" dirty="0" smtClean="0">
                          <a:ln>
                            <a:noFill/>
                          </a:ln>
                          <a:solidFill>
                            <a:schemeClr val="tx1"/>
                          </a:solidFill>
                          <a:effectLst/>
                          <a:latin typeface="ＭＳ Ｐゴシック" charset="-128"/>
                          <a:ea typeface="ＭＳ Ｐゴシック" charset="-128"/>
                        </a:rPr>
                        <a:t>　</a:t>
                      </a:r>
                      <a:endParaRPr kumimoji="1" lang="ja-JP" altLang="en-US" sz="1800" b="0" i="0" u="none" strike="noStrike" cap="none" normalizeH="0" baseline="0" dirty="0" smtClean="0">
                        <a:ln>
                          <a:noFill/>
                        </a:ln>
                        <a:solidFill>
                          <a:schemeClr val="tx1"/>
                        </a:solidFill>
                        <a:effectLst/>
                        <a:latin typeface="Arial" charset="0"/>
                        <a:ea typeface="ＭＳ Ｐゴシック"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342900" marR="0" lvl="0" indent="-342900" algn="ctr"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3000" b="0" i="0" u="none" strike="noStrike" cap="none" normalizeH="0" baseline="0" dirty="0" smtClean="0">
                          <a:ln>
                            <a:noFill/>
                          </a:ln>
                          <a:solidFill>
                            <a:schemeClr val="tx1"/>
                          </a:solidFill>
                          <a:effectLst/>
                          <a:latin typeface="ＭＳ Ｐゴシック" charset="-128"/>
                          <a:ea typeface="ＭＳ Ｐゴシック" charset="-128"/>
                        </a:rPr>
                        <a:t>刊行形態</a:t>
                      </a:r>
                      <a:endParaRPr kumimoji="1" lang="ja-JP" altLang="en-US" sz="3000" b="0" i="0" u="none" strike="noStrike" cap="none" normalizeH="0" baseline="0" dirty="0" smtClean="0">
                        <a:ln>
                          <a:noFill/>
                        </a:ln>
                        <a:solidFill>
                          <a:schemeClr val="tx1"/>
                        </a:solidFill>
                        <a:effectLst/>
                        <a:latin typeface="Arial" charset="0"/>
                        <a:ea typeface="ＭＳ Ｐゴシック"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c>
                  <a:txBody>
                    <a:bodyPr/>
                    <a:lstStyle/>
                    <a:p>
                      <a:pPr marL="342900" marR="0" lvl="0" indent="-342900" algn="ctr"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3000" b="0" i="0" u="none" strike="noStrike" cap="none" normalizeH="0" baseline="0" smtClean="0">
                          <a:ln>
                            <a:noFill/>
                          </a:ln>
                          <a:solidFill>
                            <a:schemeClr val="tx1"/>
                          </a:solidFill>
                          <a:effectLst/>
                          <a:latin typeface="ＭＳ Ｐゴシック" charset="-128"/>
                          <a:ea typeface="ＭＳ Ｐゴシック" charset="-128"/>
                        </a:rPr>
                        <a:t>内容・情報</a:t>
                      </a:r>
                      <a:endParaRPr kumimoji="1" lang="ja-JP" altLang="en-US" sz="3000" b="0" i="0" u="none" strike="noStrike" cap="none" normalizeH="0" baseline="0" smtClean="0">
                        <a:ln>
                          <a:noFill/>
                        </a:ln>
                        <a:solidFill>
                          <a:schemeClr val="tx1"/>
                        </a:solidFill>
                        <a:effectLst/>
                        <a:latin typeface="Arial" charset="0"/>
                        <a:ea typeface="ＭＳ Ｐゴシック"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69696"/>
                    </a:solidFill>
                  </a:tcPr>
                </a:tc>
              </a:tr>
              <a:tr h="1884363">
                <a:tc>
                  <a:txBody>
                    <a:bodyPr/>
                    <a:lstStyle/>
                    <a:p>
                      <a:pPr marL="342900" marR="0" lvl="0" indent="-342900" algn="ctr"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3000" b="0" i="0" u="none" strike="noStrike" cap="none" normalizeH="0" baseline="0" smtClean="0">
                          <a:ln>
                            <a:noFill/>
                          </a:ln>
                          <a:solidFill>
                            <a:schemeClr val="tx1"/>
                          </a:solidFill>
                          <a:effectLst/>
                          <a:latin typeface="ＭＳ Ｐゴシック" charset="-128"/>
                          <a:ea typeface="ＭＳ Ｐゴシック" charset="-128"/>
                        </a:rPr>
                        <a:t>図書</a:t>
                      </a:r>
                      <a:endParaRPr kumimoji="1" lang="ja-JP" altLang="en-US" sz="3000" b="0" i="0" u="none" strike="noStrike" cap="none" normalizeH="0" baseline="0" smtClean="0">
                        <a:ln>
                          <a:noFill/>
                        </a:ln>
                        <a:solidFill>
                          <a:schemeClr val="tx1"/>
                        </a:solidFill>
                        <a:effectLst/>
                        <a:latin typeface="Arial" charset="0"/>
                        <a:ea typeface="ＭＳ Ｐゴシック"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rgbClr val="0000FF"/>
                          </a:solidFill>
                          <a:effectLst/>
                          <a:latin typeface="ＭＳ Ｐゴシック" charset="-128"/>
                          <a:ea typeface="ＭＳ Ｐゴシック" charset="-128"/>
                        </a:rPr>
                        <a:t>単発的に</a:t>
                      </a:r>
                      <a:r>
                        <a:rPr kumimoji="1" lang="en-US" altLang="ja-JP" sz="2800" b="0" i="0" u="none" strike="noStrike" cap="none" normalizeH="0" baseline="0" smtClean="0">
                          <a:ln>
                            <a:noFill/>
                          </a:ln>
                          <a:solidFill>
                            <a:schemeClr val="tx1"/>
                          </a:solidFill>
                          <a:effectLst/>
                          <a:latin typeface="ＭＳ Ｐゴシック" charset="-128"/>
                          <a:ea typeface="ＭＳ Ｐゴシック" charset="-128"/>
                        </a:rPr>
                        <a:t>(</a:t>
                      </a:r>
                      <a:r>
                        <a:rPr kumimoji="1" lang="ja-JP" altLang="en-US" sz="2800" b="0" i="0" u="none" strike="noStrike" cap="none" normalizeH="0" baseline="0" smtClean="0">
                          <a:ln>
                            <a:noFill/>
                          </a:ln>
                          <a:solidFill>
                            <a:schemeClr val="tx1"/>
                          </a:solidFill>
                          <a:effectLst/>
                          <a:latin typeface="ＭＳ Ｐゴシック" charset="-128"/>
                          <a:ea typeface="ＭＳ Ｐゴシック" charset="-128"/>
                        </a:rPr>
                        <a:t>非定期的に</a:t>
                      </a:r>
                      <a:r>
                        <a:rPr kumimoji="1" lang="en-US" altLang="ja-JP" sz="2800" b="0" i="0" u="none" strike="noStrike" cap="none" normalizeH="0" baseline="0" smtClean="0">
                          <a:ln>
                            <a:noFill/>
                          </a:ln>
                          <a:solidFill>
                            <a:schemeClr val="tx1"/>
                          </a:solidFill>
                          <a:effectLst/>
                          <a:latin typeface="ＭＳ Ｐゴシック" charset="-128"/>
                          <a:ea typeface="ＭＳ Ｐゴシック" charset="-128"/>
                        </a:rPr>
                        <a:t>)</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chemeClr val="tx1"/>
                          </a:solidFill>
                          <a:effectLst/>
                          <a:latin typeface="ＭＳ Ｐゴシック" charset="-128"/>
                          <a:ea typeface="ＭＳ Ｐゴシック" charset="-128"/>
                        </a:rPr>
                        <a:t>出版される。出版まで</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chemeClr val="tx1"/>
                          </a:solidFill>
                          <a:effectLst/>
                          <a:latin typeface="ＭＳ Ｐゴシック" charset="-128"/>
                          <a:ea typeface="ＭＳ Ｐゴシック" charset="-128"/>
                        </a:rPr>
                        <a:t>の時間が長い。</a:t>
                      </a:r>
                      <a:endParaRPr kumimoji="1" lang="ja-JP" altLang="en-US" sz="2800" b="0" i="0" u="none" strike="noStrike" cap="none" normalizeH="0" baseline="0" smtClean="0">
                        <a:ln>
                          <a:noFill/>
                        </a:ln>
                        <a:solidFill>
                          <a:schemeClr val="tx1"/>
                        </a:solidFill>
                        <a:effectLst/>
                        <a:latin typeface="Arial" charset="0"/>
                        <a:ea typeface="ＭＳ Ｐゴシック"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rgbClr val="0000FF"/>
                          </a:solidFill>
                          <a:effectLst/>
                          <a:latin typeface="ＭＳ Ｐゴシック" charset="-128"/>
                          <a:ea typeface="ＭＳ Ｐゴシック" charset="-128"/>
                        </a:rPr>
                        <a:t>一つのテーマにより</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rgbClr val="0000FF"/>
                          </a:solidFill>
                          <a:effectLst/>
                          <a:latin typeface="ＭＳ Ｐゴシック" charset="-128"/>
                          <a:ea typeface="ＭＳ Ｐゴシック" charset="-128"/>
                        </a:rPr>
                        <a:t>書かれている。</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chemeClr val="tx1"/>
                          </a:solidFill>
                          <a:effectLst/>
                          <a:latin typeface="ＭＳ Ｐゴシック" charset="-128"/>
                          <a:ea typeface="ＭＳ Ｐゴシック" charset="-128"/>
                        </a:rPr>
                        <a:t>専門分野の基礎知識を</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chemeClr val="tx1"/>
                          </a:solidFill>
                          <a:effectLst/>
                          <a:latin typeface="ＭＳ Ｐゴシック" charset="-128"/>
                          <a:ea typeface="ＭＳ Ｐゴシック" charset="-128"/>
                        </a:rPr>
                        <a:t>まとめたものもある。</a:t>
                      </a:r>
                      <a:endParaRPr kumimoji="1" lang="ja-JP" altLang="en-US" sz="2800" b="0" i="0" u="none" strike="noStrike" cap="none" normalizeH="0" baseline="0" smtClean="0">
                        <a:ln>
                          <a:noFill/>
                        </a:ln>
                        <a:solidFill>
                          <a:schemeClr val="tx1"/>
                        </a:solidFill>
                        <a:effectLst/>
                        <a:latin typeface="Arial" charset="0"/>
                        <a:ea typeface="ＭＳ Ｐゴシック"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84363">
                <a:tc>
                  <a:txBody>
                    <a:bodyPr/>
                    <a:lstStyle/>
                    <a:p>
                      <a:pPr marL="342900" marR="0" lvl="0" indent="-342900" algn="ctr"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3000" b="0" i="0" u="none" strike="noStrike" cap="none" normalizeH="0" baseline="0" dirty="0" smtClean="0">
                          <a:ln>
                            <a:noFill/>
                          </a:ln>
                          <a:solidFill>
                            <a:schemeClr val="tx1"/>
                          </a:solidFill>
                          <a:effectLst/>
                          <a:latin typeface="ＭＳ Ｐゴシック" charset="-128"/>
                          <a:ea typeface="ＭＳ Ｐゴシック" charset="-128"/>
                        </a:rPr>
                        <a:t>雑誌</a:t>
                      </a:r>
                      <a:endParaRPr kumimoji="1" lang="ja-JP" altLang="en-US" sz="3000" b="0" i="0" u="none" strike="noStrike" cap="none" normalizeH="0" baseline="0" dirty="0" smtClean="0">
                        <a:ln>
                          <a:noFill/>
                        </a:ln>
                        <a:solidFill>
                          <a:schemeClr val="tx1"/>
                        </a:solidFill>
                        <a:effectLst/>
                        <a:latin typeface="Arial" charset="0"/>
                        <a:ea typeface="ＭＳ Ｐゴシック"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rgbClr val="0000FF"/>
                          </a:solidFill>
                          <a:effectLst/>
                          <a:latin typeface="ＭＳ Ｐゴシック" charset="-128"/>
                          <a:ea typeface="ＭＳ Ｐゴシック" charset="-128"/>
                        </a:rPr>
                        <a:t>定期的・継続的に</a:t>
                      </a:r>
                      <a:r>
                        <a:rPr kumimoji="1" lang="ja-JP" altLang="en-US" sz="2800" b="0" i="0" u="none" strike="noStrike" cap="none" normalizeH="0" baseline="0" smtClean="0">
                          <a:ln>
                            <a:noFill/>
                          </a:ln>
                          <a:solidFill>
                            <a:schemeClr val="tx1"/>
                          </a:solidFill>
                          <a:effectLst/>
                          <a:latin typeface="ＭＳ Ｐゴシック" charset="-128"/>
                          <a:ea typeface="ＭＳ Ｐゴシック" charset="-128"/>
                        </a:rPr>
                        <a:t>、</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chemeClr val="tx1"/>
                          </a:solidFill>
                          <a:effectLst/>
                          <a:latin typeface="ＭＳ Ｐゴシック" charset="-128"/>
                          <a:ea typeface="ＭＳ Ｐゴシック" charset="-128"/>
                        </a:rPr>
                        <a:t>終期を予定せずに刊行</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chemeClr val="tx1"/>
                          </a:solidFill>
                          <a:effectLst/>
                          <a:latin typeface="ＭＳ Ｐゴシック" charset="-128"/>
                          <a:ea typeface="ＭＳ Ｐゴシック" charset="-128"/>
                        </a:rPr>
                        <a:t>され、一連の巻号が</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chemeClr val="tx1"/>
                          </a:solidFill>
                          <a:effectLst/>
                          <a:latin typeface="ＭＳ Ｐゴシック" charset="-128"/>
                          <a:ea typeface="ＭＳ Ｐゴシック" charset="-128"/>
                        </a:rPr>
                        <a:t>付与されている。出版</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smtClean="0">
                          <a:ln>
                            <a:noFill/>
                          </a:ln>
                          <a:solidFill>
                            <a:schemeClr val="tx1"/>
                          </a:solidFill>
                          <a:effectLst/>
                          <a:latin typeface="ＭＳ Ｐゴシック" charset="-128"/>
                          <a:ea typeface="ＭＳ Ｐゴシック" charset="-128"/>
                        </a:rPr>
                        <a:t>までの時間は短い。</a:t>
                      </a:r>
                      <a:endParaRPr kumimoji="1" lang="ja-JP" altLang="en-US" sz="2800" b="0" i="0" u="none" strike="noStrike" cap="none" normalizeH="0" baseline="0" smtClean="0">
                        <a:ln>
                          <a:noFill/>
                        </a:ln>
                        <a:solidFill>
                          <a:schemeClr val="tx1"/>
                        </a:solidFill>
                        <a:effectLst/>
                        <a:latin typeface="Arial" charset="0"/>
                        <a:ea typeface="ＭＳ Ｐゴシック"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dirty="0" smtClean="0">
                          <a:ln>
                            <a:noFill/>
                          </a:ln>
                          <a:solidFill>
                            <a:schemeClr val="tx1"/>
                          </a:solidFill>
                          <a:effectLst/>
                          <a:latin typeface="ＭＳ Ｐゴシック" charset="-128"/>
                          <a:ea typeface="ＭＳ Ｐゴシック" charset="-128"/>
                        </a:rPr>
                        <a:t>分量の少ない論文・</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dirty="0" smtClean="0">
                          <a:ln>
                            <a:noFill/>
                          </a:ln>
                          <a:solidFill>
                            <a:schemeClr val="tx1"/>
                          </a:solidFill>
                          <a:effectLst/>
                          <a:latin typeface="ＭＳ Ｐゴシック" charset="-128"/>
                          <a:ea typeface="ＭＳ Ｐゴシック" charset="-128"/>
                        </a:rPr>
                        <a:t>記事を複数収録する。</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dirty="0" smtClean="0">
                          <a:ln>
                            <a:noFill/>
                          </a:ln>
                          <a:solidFill>
                            <a:srgbClr val="0000FF"/>
                          </a:solidFill>
                          <a:effectLst/>
                          <a:latin typeface="ＭＳ Ｐゴシック" charset="-128"/>
                          <a:ea typeface="ＭＳ Ｐゴシック" charset="-128"/>
                        </a:rPr>
                        <a:t>最新の研究成果や、</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dirty="0" smtClean="0">
                          <a:ln>
                            <a:noFill/>
                          </a:ln>
                          <a:solidFill>
                            <a:srgbClr val="0000FF"/>
                          </a:solidFill>
                          <a:effectLst/>
                          <a:latin typeface="ＭＳ Ｐゴシック" charset="-128"/>
                          <a:ea typeface="ＭＳ Ｐゴシック" charset="-128"/>
                        </a:rPr>
                        <a:t>時事的な情報を掲載</a:t>
                      </a:r>
                    </a:p>
                    <a:p>
                      <a:pPr marL="342900" marR="0" lvl="0" indent="-342900" algn="l" defTabSz="914400" rtl="0" eaLnBrk="1" fontAlgn="ctr" latinLnBrk="0" hangingPunct="1">
                        <a:lnSpc>
                          <a:spcPct val="100000"/>
                        </a:lnSpc>
                        <a:spcBef>
                          <a:spcPct val="0"/>
                        </a:spcBef>
                        <a:spcAft>
                          <a:spcPct val="0"/>
                        </a:spcAft>
                        <a:buClr>
                          <a:schemeClr val="bg2"/>
                        </a:buClr>
                        <a:buSzPct val="75000"/>
                        <a:buFontTx/>
                        <a:buNone/>
                        <a:tabLst/>
                      </a:pPr>
                      <a:r>
                        <a:rPr kumimoji="1" lang="ja-JP" altLang="en-US" sz="2800" b="0" i="0" u="none" strike="noStrike" cap="none" normalizeH="0" baseline="0" dirty="0" smtClean="0">
                          <a:ln>
                            <a:noFill/>
                          </a:ln>
                          <a:solidFill>
                            <a:srgbClr val="0000FF"/>
                          </a:solidFill>
                          <a:effectLst/>
                          <a:latin typeface="ＭＳ Ｐゴシック" charset="-128"/>
                          <a:ea typeface="ＭＳ Ｐゴシック" charset="-128"/>
                        </a:rPr>
                        <a:t>している。</a:t>
                      </a:r>
                      <a:endParaRPr kumimoji="1" lang="ja-JP" altLang="en-US" sz="2800" b="0" i="0" u="none" strike="noStrike" cap="none" normalizeH="0" baseline="0" dirty="0" smtClean="0">
                        <a:ln>
                          <a:noFill/>
                        </a:ln>
                        <a:solidFill>
                          <a:srgbClr val="0000FF"/>
                        </a:solidFill>
                        <a:effectLst/>
                        <a:latin typeface="Arial" charset="0"/>
                        <a:ea typeface="ＭＳ Ｐゴシック" charset="-128"/>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 name="角丸四角形吹き出し 3"/>
          <p:cNvSpPr/>
          <p:nvPr/>
        </p:nvSpPr>
        <p:spPr>
          <a:xfrm>
            <a:off x="2915816" y="5877272"/>
            <a:ext cx="4824536" cy="720080"/>
          </a:xfrm>
          <a:prstGeom prst="wedgeRoundRectCallout">
            <a:avLst>
              <a:gd name="adj1" fmla="val -47348"/>
              <a:gd name="adj2" fmla="val -9185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chemeClr val="tx1"/>
                </a:solidFill>
              </a:rPr>
              <a:t>雑誌は、タイトルだけでは探せない。巻号を特定する必要がある。</a:t>
            </a:r>
            <a:endParaRPr kumimoji="1" lang="ja-JP" altLang="en-US"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71500" y="357188"/>
            <a:ext cx="8229600" cy="1143000"/>
          </a:xfrm>
        </p:spPr>
        <p:txBody>
          <a:bodyPr/>
          <a:lstStyle/>
          <a:p>
            <a:pPr eaLnBrk="1" hangingPunct="1"/>
            <a:r>
              <a:rPr lang="ja-JP" altLang="en-US" sz="5400" smtClean="0">
                <a:latin typeface="HG創英角ﾎﾟｯﾌﾟ体" pitchFamily="49" charset="-128"/>
                <a:ea typeface="HGS創英角ﾎﾟｯﾌﾟ体" pitchFamily="50" charset="-128"/>
              </a:rPr>
              <a:t>利用するには・・・</a:t>
            </a:r>
          </a:p>
        </p:txBody>
      </p:sp>
      <p:pic>
        <p:nvPicPr>
          <p:cNvPr id="5" name="図 4" descr="bookkun_gakuseisho.jpg"/>
          <p:cNvPicPr>
            <a:picLocks noChangeAspect="1"/>
          </p:cNvPicPr>
          <p:nvPr/>
        </p:nvPicPr>
        <p:blipFill>
          <a:blip r:embed="rId4" cstate="print"/>
          <a:srcRect/>
          <a:stretch>
            <a:fillRect/>
          </a:stretch>
        </p:blipFill>
        <p:spPr bwMode="auto">
          <a:xfrm>
            <a:off x="357188" y="2857500"/>
            <a:ext cx="2714625" cy="3609975"/>
          </a:xfrm>
          <a:prstGeom prst="rect">
            <a:avLst/>
          </a:prstGeom>
          <a:noFill/>
          <a:ln w="9525">
            <a:noFill/>
            <a:miter lim="800000"/>
            <a:headEnd/>
            <a:tailEnd/>
          </a:ln>
        </p:spPr>
      </p:pic>
      <p:sp>
        <p:nvSpPr>
          <p:cNvPr id="6" name="Rectangle 3"/>
          <p:cNvSpPr txBox="1">
            <a:spLocks noChangeArrowheads="1"/>
          </p:cNvSpPr>
          <p:nvPr/>
        </p:nvSpPr>
        <p:spPr bwMode="auto">
          <a:xfrm>
            <a:off x="1071563" y="1714500"/>
            <a:ext cx="7215187" cy="1143000"/>
          </a:xfrm>
          <a:prstGeom prst="rect">
            <a:avLst/>
          </a:prstGeom>
          <a:noFill/>
          <a:ln w="9525">
            <a:noFill/>
            <a:miter lim="800000"/>
            <a:headEnd/>
            <a:tailEnd/>
          </a:ln>
        </p:spPr>
        <p:txBody>
          <a:bodyPr/>
          <a:lstStyle/>
          <a:p>
            <a:pPr marL="342900" indent="-342900">
              <a:spcBef>
                <a:spcPct val="20000"/>
              </a:spcBef>
              <a:defRPr/>
            </a:pPr>
            <a:r>
              <a:rPr lang="ja-JP" altLang="en-US" sz="6000" kern="0" dirty="0">
                <a:solidFill>
                  <a:srgbClr val="FF0000"/>
                </a:solidFill>
                <a:latin typeface="HGP創英角ﾎﾟｯﾌﾟ体" pitchFamily="50" charset="-128"/>
                <a:ea typeface="HGP創英角ﾎﾟｯﾌﾟ体" pitchFamily="50" charset="-128"/>
              </a:rPr>
              <a:t>学生証　</a:t>
            </a:r>
            <a:r>
              <a:rPr lang="ja-JP" altLang="en-US" sz="5400" kern="0" dirty="0">
                <a:latin typeface="HGP創英角ﾎﾟｯﾌﾟ体" pitchFamily="50" charset="-128"/>
                <a:ea typeface="HGP創英角ﾎﾟｯﾌﾟ体" pitchFamily="50" charset="-128"/>
              </a:rPr>
              <a:t>が必要です</a:t>
            </a:r>
            <a:r>
              <a:rPr lang="ja-JP" altLang="en-US" sz="6000" kern="0" dirty="0">
                <a:latin typeface="HGP創英角ﾎﾟｯﾌﾟ体" pitchFamily="50" charset="-128"/>
                <a:ea typeface="HGP創英角ﾎﾟｯﾌﾟ体" pitchFamily="50" charset="-128"/>
              </a:rPr>
              <a:t>！</a:t>
            </a:r>
            <a:endParaRPr lang="ja-JP" altLang="en-US" sz="6000" kern="0" dirty="0">
              <a:solidFill>
                <a:srgbClr val="FF0000"/>
              </a:solidFill>
              <a:latin typeface="HGP創英角ﾎﾟｯﾌﾟ体" pitchFamily="50" charset="-128"/>
              <a:ea typeface="HGP創英角ﾎﾟｯﾌﾟ体" pitchFamily="50" charset="-128"/>
            </a:endParaRPr>
          </a:p>
        </p:txBody>
      </p:sp>
      <p:sp>
        <p:nvSpPr>
          <p:cNvPr id="8" name="Rectangle 3"/>
          <p:cNvSpPr txBox="1">
            <a:spLocks noChangeArrowheads="1"/>
          </p:cNvSpPr>
          <p:nvPr/>
        </p:nvSpPr>
        <p:spPr bwMode="auto">
          <a:xfrm>
            <a:off x="3143250" y="3429000"/>
            <a:ext cx="6715125" cy="3214688"/>
          </a:xfrm>
          <a:prstGeom prst="rect">
            <a:avLst/>
          </a:prstGeom>
          <a:noFill/>
          <a:ln w="9525">
            <a:noFill/>
            <a:miter lim="800000"/>
            <a:headEnd/>
            <a:tailEnd/>
          </a:ln>
        </p:spPr>
        <p:txBody>
          <a:bodyPr/>
          <a:lstStyle/>
          <a:p>
            <a:pPr marL="342900" indent="-342900">
              <a:spcBef>
                <a:spcPct val="20000"/>
              </a:spcBef>
              <a:defRPr/>
            </a:pPr>
            <a:r>
              <a:rPr lang="ja-JP" altLang="en-US" kern="0" dirty="0">
                <a:latin typeface="HGP創英角ﾎﾟｯﾌﾟ体" pitchFamily="50" charset="-128"/>
                <a:ea typeface="HGP創英角ﾎﾟｯﾌﾟ体" pitchFamily="50" charset="-128"/>
              </a:rPr>
              <a:t>・入館する</a:t>
            </a:r>
            <a:endParaRPr lang="en-US" altLang="ja-JP" kern="0" dirty="0">
              <a:latin typeface="HGP創英角ﾎﾟｯﾌﾟ体" pitchFamily="50" charset="-128"/>
              <a:ea typeface="HGP創英角ﾎﾟｯﾌﾟ体" pitchFamily="50" charset="-128"/>
            </a:endParaRPr>
          </a:p>
          <a:p>
            <a:pPr marL="342900" indent="-342900">
              <a:spcBef>
                <a:spcPct val="20000"/>
              </a:spcBef>
              <a:defRPr/>
            </a:pPr>
            <a:r>
              <a:rPr lang="ja-JP" altLang="en-US" kern="0" dirty="0">
                <a:latin typeface="HGP創英角ﾎﾟｯﾌﾟ体" pitchFamily="50" charset="-128"/>
                <a:ea typeface="HGP創英角ﾎﾟｯﾌﾟ体" pitchFamily="50" charset="-128"/>
              </a:rPr>
              <a:t>・本を借りる</a:t>
            </a:r>
            <a:endParaRPr lang="en-US" altLang="ja-JP" kern="0" dirty="0">
              <a:latin typeface="HGP創英角ﾎﾟｯﾌﾟ体" pitchFamily="50" charset="-128"/>
              <a:ea typeface="HGP創英角ﾎﾟｯﾌﾟ体" pitchFamily="50" charset="-128"/>
            </a:endParaRPr>
          </a:p>
          <a:p>
            <a:pPr marL="342900" indent="-342900">
              <a:spcBef>
                <a:spcPct val="20000"/>
              </a:spcBef>
              <a:defRPr/>
            </a:pPr>
            <a:r>
              <a:rPr lang="ja-JP" altLang="en-US" b="1" kern="0" dirty="0">
                <a:latin typeface="HGP創英角ﾎﾟｯﾌﾟ体" pitchFamily="50" charset="-128"/>
                <a:ea typeface="HGP創英角ﾎﾟｯﾌﾟ体" pitchFamily="50" charset="-128"/>
              </a:rPr>
              <a:t>・</a:t>
            </a:r>
            <a:r>
              <a:rPr lang="ja-JP" altLang="en-US" kern="0" dirty="0">
                <a:latin typeface="HGP創英角ﾎﾟｯﾌﾟ体" pitchFamily="50" charset="-128"/>
                <a:ea typeface="HGP創英角ﾎﾟｯﾌﾟ体" pitchFamily="50" charset="-128"/>
              </a:rPr>
              <a:t>ノートパソコンを借りる</a:t>
            </a:r>
            <a:endParaRPr lang="en-US" altLang="ja-JP" kern="0" dirty="0">
              <a:latin typeface="HGP創英角ﾎﾟｯﾌﾟ体" pitchFamily="50" charset="-128"/>
              <a:ea typeface="HGP創英角ﾎﾟｯﾌﾟ体" pitchFamily="50" charset="-128"/>
            </a:endParaRPr>
          </a:p>
          <a:p>
            <a:pPr marL="342900" indent="-342900">
              <a:spcBef>
                <a:spcPct val="20000"/>
              </a:spcBef>
              <a:defRPr/>
            </a:pPr>
            <a:r>
              <a:rPr lang="en-US" altLang="ja-JP" b="1" kern="0" dirty="0">
                <a:latin typeface="HGP創英角ﾎﾟｯﾌﾟ体" pitchFamily="50" charset="-128"/>
                <a:ea typeface="HGP創英角ﾎﾟｯﾌﾟ体" pitchFamily="50" charset="-128"/>
              </a:rPr>
              <a:t>                              etc...</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コンテンツ プレースホルダ 2"/>
          <p:cNvSpPr>
            <a:spLocks noGrp="1"/>
          </p:cNvSpPr>
          <p:nvPr>
            <p:ph idx="1"/>
          </p:nvPr>
        </p:nvSpPr>
        <p:spPr>
          <a:xfrm>
            <a:off x="457200" y="1600200"/>
            <a:ext cx="7467600" cy="4873625"/>
          </a:xfrm>
        </p:spPr>
        <p:txBody>
          <a:bodyPr/>
          <a:lstStyle/>
          <a:p>
            <a:endParaRPr lang="ja-JP" altLang="en-US" smtClean="0"/>
          </a:p>
        </p:txBody>
      </p:sp>
      <p:sp>
        <p:nvSpPr>
          <p:cNvPr id="53251" name="スライド番号プレースホルダ 3"/>
          <p:cNvSpPr>
            <a:spLocks noGrp="1"/>
          </p:cNvSpPr>
          <p:nvPr>
            <p:ph type="sldNum" sz="quarter" idx="12"/>
          </p:nvPr>
        </p:nvSpPr>
        <p:spPr bwMode="auto">
          <a:xfrm>
            <a:off x="8228013" y="6337300"/>
            <a:ext cx="609600" cy="520700"/>
          </a:xfrm>
          <a:noFill/>
          <a:ln>
            <a:miter lim="800000"/>
            <a:headEnd/>
            <a:tailEnd/>
          </a:ln>
        </p:spPr>
        <p:txBody>
          <a:bodyPr wrap="square" lIns="91440" tIns="45720" rIns="91440" bIns="45720" numCol="1" anchorCtr="0" compatLnSpc="1">
            <a:prstTxWarp prst="textNoShape">
              <a:avLst/>
            </a:prstTxWarp>
          </a:bodyPr>
          <a:lstStyle/>
          <a:p>
            <a:fld id="{A562DEF3-F01E-4C2F-AADF-DB33C7AA44A0}" type="slidenum">
              <a:rPr lang="en-US" altLang="ja-JP" smtClean="0">
                <a:latin typeface="Arial" pitchFamily="34" charset="0"/>
              </a:rPr>
              <a:pPr/>
              <a:t>30</a:t>
            </a:fld>
            <a:endParaRPr lang="en-US" altLang="ja-JP" smtClean="0">
              <a:latin typeface="Arial" pitchFamily="34" charset="0"/>
            </a:endParaRPr>
          </a:p>
        </p:txBody>
      </p:sp>
      <p:sp>
        <p:nvSpPr>
          <p:cNvPr id="6" name="タイトル 1"/>
          <p:cNvSpPr txBox="1">
            <a:spLocks/>
          </p:cNvSpPr>
          <p:nvPr/>
        </p:nvSpPr>
        <p:spPr>
          <a:xfrm>
            <a:off x="285750" y="142858"/>
            <a:ext cx="7467600" cy="928688"/>
          </a:xfrm>
          <a:prstGeom prst="rect">
            <a:avLst/>
          </a:prstGeom>
        </p:spPr>
        <p:txBody>
          <a:bodyPr anchor="b">
            <a:normAutofit/>
          </a:bodyPr>
          <a:lstStyle/>
          <a:p>
            <a:pPr eaLnBrk="0" fontAlgn="base" hangingPunct="0">
              <a:spcBef>
                <a:spcPct val="0"/>
              </a:spcBef>
              <a:spcAft>
                <a:spcPct val="0"/>
              </a:spcAft>
              <a:defRPr/>
            </a:pPr>
            <a:r>
              <a:rPr kumimoji="0" lang="en-US" altLang="ja-JP" sz="3600" cap="small" dirty="0">
                <a:solidFill>
                  <a:srgbClr val="4E3B30"/>
                </a:solidFill>
                <a:latin typeface="Arial Unicode MS" pitchFamily="50" charset="-128"/>
                <a:ea typeface="Arial Unicode MS" pitchFamily="50" charset="-128"/>
                <a:cs typeface="Arial Unicode MS" pitchFamily="50" charset="-128"/>
              </a:rPr>
              <a:t>OPAC</a:t>
            </a:r>
            <a:r>
              <a:rPr kumimoji="0" lang="ja-JP" altLang="en-US" sz="3600" cap="small" dirty="0">
                <a:solidFill>
                  <a:srgbClr val="4E3B30"/>
                </a:solidFill>
                <a:latin typeface="+mn-ea"/>
              </a:rPr>
              <a:t>で「雑誌」を検索する</a:t>
            </a:r>
          </a:p>
        </p:txBody>
      </p:sp>
      <p:pic>
        <p:nvPicPr>
          <p:cNvPr id="53253" name="Picture 7"/>
          <p:cNvPicPr>
            <a:picLocks noChangeAspect="1" noChangeArrowheads="1"/>
          </p:cNvPicPr>
          <p:nvPr/>
        </p:nvPicPr>
        <p:blipFill>
          <a:blip r:embed="rId3" cstate="print"/>
          <a:srcRect/>
          <a:stretch>
            <a:fillRect/>
          </a:stretch>
        </p:blipFill>
        <p:spPr bwMode="auto">
          <a:xfrm>
            <a:off x="107950" y="1125538"/>
            <a:ext cx="8424863" cy="5213350"/>
          </a:xfrm>
          <a:prstGeom prst="rect">
            <a:avLst/>
          </a:prstGeom>
          <a:noFill/>
          <a:ln w="25400" algn="ctr">
            <a:noFill/>
            <a:miter lim="800000"/>
            <a:headEnd/>
            <a:tailEnd/>
          </a:ln>
        </p:spPr>
      </p:pic>
      <p:pic>
        <p:nvPicPr>
          <p:cNvPr id="49158" name="Picture 8"/>
          <p:cNvPicPr>
            <a:picLocks noChangeAspect="1" noChangeArrowheads="1"/>
          </p:cNvPicPr>
          <p:nvPr/>
        </p:nvPicPr>
        <p:blipFill>
          <a:blip r:embed="rId4" cstate="print"/>
          <a:srcRect/>
          <a:stretch>
            <a:fillRect/>
          </a:stretch>
        </p:blipFill>
        <p:spPr bwMode="auto">
          <a:xfrm>
            <a:off x="2598738" y="1897063"/>
            <a:ext cx="720725" cy="503237"/>
          </a:xfrm>
          <a:prstGeom prst="rect">
            <a:avLst/>
          </a:prstGeom>
          <a:noFill/>
          <a:ln w="25400" algn="ctr">
            <a:noFill/>
            <a:miter lim="800000"/>
            <a:headEnd/>
            <a:tailEnd/>
          </a:ln>
        </p:spPr>
      </p:pic>
      <p:pic>
        <p:nvPicPr>
          <p:cNvPr id="49159" name="Picture 8"/>
          <p:cNvPicPr>
            <a:picLocks noChangeAspect="1" noChangeArrowheads="1"/>
          </p:cNvPicPr>
          <p:nvPr/>
        </p:nvPicPr>
        <p:blipFill>
          <a:blip r:embed="rId4" cstate="print"/>
          <a:srcRect/>
          <a:stretch>
            <a:fillRect/>
          </a:stretch>
        </p:blipFill>
        <p:spPr bwMode="auto">
          <a:xfrm>
            <a:off x="2124075" y="2147888"/>
            <a:ext cx="720725" cy="503237"/>
          </a:xfrm>
          <a:prstGeom prst="rect">
            <a:avLst/>
          </a:prstGeom>
          <a:noFill/>
          <a:ln w="25400" algn="ctr">
            <a:noFill/>
            <a:miter lim="800000"/>
            <a:headEnd/>
            <a:tailEnd/>
          </a:ln>
        </p:spPr>
      </p:pic>
      <p:pic>
        <p:nvPicPr>
          <p:cNvPr id="49160" name="Picture 8"/>
          <p:cNvPicPr>
            <a:picLocks noChangeAspect="1" noChangeArrowheads="1"/>
          </p:cNvPicPr>
          <p:nvPr/>
        </p:nvPicPr>
        <p:blipFill>
          <a:blip r:embed="rId4" cstate="print"/>
          <a:srcRect/>
          <a:stretch>
            <a:fillRect/>
          </a:stretch>
        </p:blipFill>
        <p:spPr bwMode="auto">
          <a:xfrm>
            <a:off x="4657725" y="5805488"/>
            <a:ext cx="1943100" cy="601662"/>
          </a:xfrm>
          <a:prstGeom prst="rect">
            <a:avLst/>
          </a:prstGeom>
          <a:noFill/>
          <a:ln w="25400" algn="ctr">
            <a:noFill/>
            <a:miter lim="800000"/>
            <a:headEnd/>
            <a:tailEnd/>
          </a:ln>
        </p:spPr>
      </p:pic>
      <p:pic>
        <p:nvPicPr>
          <p:cNvPr id="49161" name="Picture 9"/>
          <p:cNvPicPr>
            <a:picLocks noChangeAspect="1" noChangeArrowheads="1"/>
          </p:cNvPicPr>
          <p:nvPr/>
        </p:nvPicPr>
        <p:blipFill>
          <a:blip r:embed="rId5" cstate="print"/>
          <a:srcRect/>
          <a:stretch>
            <a:fillRect/>
          </a:stretch>
        </p:blipFill>
        <p:spPr bwMode="auto">
          <a:xfrm>
            <a:off x="5357813" y="5172075"/>
            <a:ext cx="542925" cy="633413"/>
          </a:xfrm>
          <a:prstGeom prst="rect">
            <a:avLst/>
          </a:prstGeom>
          <a:noFill/>
          <a:ln w="25400" algn="ctr">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601" name="Picture 1"/>
          <p:cNvPicPr>
            <a:picLocks noChangeAspect="1" noChangeArrowheads="1"/>
          </p:cNvPicPr>
          <p:nvPr/>
        </p:nvPicPr>
        <p:blipFill>
          <a:blip r:embed="rId3" cstate="print"/>
          <a:srcRect/>
          <a:stretch>
            <a:fillRect/>
          </a:stretch>
        </p:blipFill>
        <p:spPr bwMode="auto">
          <a:xfrm>
            <a:off x="395536" y="404664"/>
            <a:ext cx="8105775" cy="5781675"/>
          </a:xfrm>
          <a:prstGeom prst="rect">
            <a:avLst/>
          </a:prstGeom>
          <a:noFill/>
          <a:ln w="9525">
            <a:noFill/>
            <a:miter lim="800000"/>
            <a:headEnd/>
            <a:tailEnd/>
          </a:ln>
        </p:spPr>
      </p:pic>
      <p:sp>
        <p:nvSpPr>
          <p:cNvPr id="54275" name="スライド番号プレースホルダ 10"/>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F60BB851-C8B3-4B5B-8050-DDD3BA3C0D6A}" type="slidenum">
              <a:rPr lang="en-US" altLang="ja-JP" smtClean="0">
                <a:latin typeface="Arial" pitchFamily="34" charset="0"/>
              </a:rPr>
              <a:pPr/>
              <a:t>31</a:t>
            </a:fld>
            <a:endParaRPr lang="en-US" altLang="ja-JP" smtClean="0">
              <a:latin typeface="Arial" pitchFamily="34" charset="0"/>
            </a:endParaRPr>
          </a:p>
        </p:txBody>
      </p:sp>
      <p:sp>
        <p:nvSpPr>
          <p:cNvPr id="5" name="円/楕円 4"/>
          <p:cNvSpPr/>
          <p:nvPr/>
        </p:nvSpPr>
        <p:spPr>
          <a:xfrm>
            <a:off x="714375" y="2781300"/>
            <a:ext cx="4011613" cy="600075"/>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ja-JP" altLang="en-US">
              <a:solidFill>
                <a:prstClr val="white"/>
              </a:solidFill>
            </a:endParaRPr>
          </a:p>
        </p:txBody>
      </p:sp>
      <p:sp>
        <p:nvSpPr>
          <p:cNvPr id="10" name="下矢印 9"/>
          <p:cNvSpPr/>
          <p:nvPr/>
        </p:nvSpPr>
        <p:spPr>
          <a:xfrm rot="5400000">
            <a:off x="5106988" y="2590800"/>
            <a:ext cx="484188" cy="9794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ja-JP" altLang="en-US">
              <a:solidFill>
                <a:prstClr val="white"/>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3" name="Picture 1"/>
          <p:cNvPicPr>
            <a:picLocks noChangeAspect="1" noChangeArrowheads="1"/>
          </p:cNvPicPr>
          <p:nvPr/>
        </p:nvPicPr>
        <p:blipFill>
          <a:blip r:embed="rId3" cstate="print"/>
          <a:srcRect/>
          <a:stretch>
            <a:fillRect/>
          </a:stretch>
        </p:blipFill>
        <p:spPr bwMode="auto">
          <a:xfrm>
            <a:off x="19050" y="352425"/>
            <a:ext cx="9105900" cy="6153150"/>
          </a:xfrm>
          <a:prstGeom prst="rect">
            <a:avLst/>
          </a:prstGeom>
          <a:noFill/>
          <a:ln w="9525">
            <a:noFill/>
            <a:miter lim="800000"/>
            <a:headEnd/>
            <a:tailEnd/>
          </a:ln>
        </p:spPr>
      </p:pic>
      <p:sp>
        <p:nvSpPr>
          <p:cNvPr id="55299" name="スライド番号プレースホルダ 10"/>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750BB2F4-24A2-49E9-B9D6-17C8681FD524}" type="slidenum">
              <a:rPr lang="en-US" altLang="ja-JP" smtClean="0">
                <a:latin typeface="Arial" pitchFamily="34" charset="0"/>
              </a:rPr>
              <a:pPr/>
              <a:t>32</a:t>
            </a:fld>
            <a:endParaRPr lang="en-US" altLang="ja-JP" smtClean="0">
              <a:latin typeface="Arial" pitchFamily="34" charset="0"/>
            </a:endParaRPr>
          </a:p>
        </p:txBody>
      </p:sp>
      <p:sp>
        <p:nvSpPr>
          <p:cNvPr id="9" name="円/楕円 8"/>
          <p:cNvSpPr/>
          <p:nvPr/>
        </p:nvSpPr>
        <p:spPr>
          <a:xfrm>
            <a:off x="0" y="3717032"/>
            <a:ext cx="647700" cy="2857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ja-JP" altLang="en-US">
              <a:solidFill>
                <a:prstClr val="white"/>
              </a:solidFill>
            </a:endParaRPr>
          </a:p>
        </p:txBody>
      </p:sp>
      <p:sp>
        <p:nvSpPr>
          <p:cNvPr id="10" name="下矢印 9"/>
          <p:cNvSpPr/>
          <p:nvPr/>
        </p:nvSpPr>
        <p:spPr>
          <a:xfrm rot="3402706">
            <a:off x="695702" y="2546328"/>
            <a:ext cx="484188" cy="979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ja-JP" altLang="en-US">
              <a:solidFill>
                <a:prstClr val="white"/>
              </a:solidFill>
            </a:endParaRPr>
          </a:p>
        </p:txBody>
      </p:sp>
      <p:sp>
        <p:nvSpPr>
          <p:cNvPr id="3" name="正方形/長方形 2"/>
          <p:cNvSpPr/>
          <p:nvPr/>
        </p:nvSpPr>
        <p:spPr>
          <a:xfrm>
            <a:off x="899592" y="3645024"/>
            <a:ext cx="1728787" cy="35719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ja-JP" altLang="en-US">
              <a:solidFill>
                <a:prstClr val="white"/>
              </a:solidFill>
            </a:endParaRPr>
          </a:p>
        </p:txBody>
      </p:sp>
      <p:sp>
        <p:nvSpPr>
          <p:cNvPr id="15" name="正方形/長方形 14"/>
          <p:cNvSpPr/>
          <p:nvPr/>
        </p:nvSpPr>
        <p:spPr>
          <a:xfrm>
            <a:off x="2843808" y="3717032"/>
            <a:ext cx="1079500" cy="285752"/>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ja-JP" altLang="en-US">
              <a:solidFill>
                <a:prstClr val="white"/>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6" name="Picture 2"/>
          <p:cNvPicPr>
            <a:picLocks noChangeAspect="1" noChangeArrowheads="1"/>
          </p:cNvPicPr>
          <p:nvPr/>
        </p:nvPicPr>
        <p:blipFill>
          <a:blip r:embed="rId3" cstate="print"/>
          <a:srcRect/>
          <a:stretch>
            <a:fillRect/>
          </a:stretch>
        </p:blipFill>
        <p:spPr bwMode="auto">
          <a:xfrm>
            <a:off x="55257" y="1124744"/>
            <a:ext cx="9088744" cy="4411563"/>
          </a:xfrm>
          <a:prstGeom prst="rect">
            <a:avLst/>
          </a:prstGeom>
          <a:noFill/>
          <a:ln w="9525">
            <a:noFill/>
            <a:miter lim="800000"/>
            <a:headEnd/>
            <a:tailEnd/>
          </a:ln>
        </p:spPr>
      </p:pic>
      <p:sp>
        <p:nvSpPr>
          <p:cNvPr id="56322" name="スライド番号プレースホルダー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BF33176C-CE92-4537-A9B8-24FAEEB03265}" type="slidenum">
              <a:rPr lang="en-US" altLang="ja-JP" smtClean="0">
                <a:latin typeface="Arial" pitchFamily="34" charset="0"/>
              </a:rPr>
              <a:pPr/>
              <a:t>33</a:t>
            </a:fld>
            <a:endParaRPr lang="en-US" altLang="ja-JP" smtClean="0">
              <a:latin typeface="Arial" pitchFamily="34" charset="0"/>
            </a:endParaRPr>
          </a:p>
        </p:txBody>
      </p:sp>
      <p:pic>
        <p:nvPicPr>
          <p:cNvPr id="52228" name="Picture 3"/>
          <p:cNvPicPr>
            <a:picLocks noChangeAspect="1" noChangeArrowheads="1"/>
          </p:cNvPicPr>
          <p:nvPr/>
        </p:nvPicPr>
        <p:blipFill>
          <a:blip r:embed="rId4" cstate="print"/>
          <a:srcRect/>
          <a:stretch>
            <a:fillRect/>
          </a:stretch>
        </p:blipFill>
        <p:spPr bwMode="auto">
          <a:xfrm>
            <a:off x="4788024" y="2996952"/>
            <a:ext cx="476250" cy="579438"/>
          </a:xfrm>
          <a:prstGeom prst="rect">
            <a:avLst/>
          </a:prstGeom>
          <a:noFill/>
          <a:ln w="25400" algn="ctr">
            <a:noFill/>
            <a:miter lim="800000"/>
            <a:headEnd/>
            <a:tailEnd/>
          </a:ln>
        </p:spPr>
      </p:pic>
      <p:pic>
        <p:nvPicPr>
          <p:cNvPr id="52229" name="Picture 5"/>
          <p:cNvPicPr>
            <a:picLocks noChangeAspect="1" noChangeArrowheads="1"/>
          </p:cNvPicPr>
          <p:nvPr/>
        </p:nvPicPr>
        <p:blipFill>
          <a:blip r:embed="rId5" cstate="print"/>
          <a:srcRect/>
          <a:stretch>
            <a:fillRect/>
          </a:stretch>
        </p:blipFill>
        <p:spPr bwMode="auto">
          <a:xfrm rot="-8844698">
            <a:off x="1920875" y="2919413"/>
            <a:ext cx="927100" cy="749300"/>
          </a:xfrm>
          <a:prstGeom prst="rect">
            <a:avLst/>
          </a:prstGeom>
          <a:noFill/>
          <a:ln w="25400" algn="ctr">
            <a:noFill/>
            <a:miter lim="800000"/>
            <a:headEnd/>
            <a:tailEnd/>
          </a:ln>
        </p:spPr>
      </p:pic>
      <p:pic>
        <p:nvPicPr>
          <p:cNvPr id="52230" name="Picture 6"/>
          <p:cNvPicPr>
            <a:picLocks noChangeAspect="1" noChangeArrowheads="1"/>
          </p:cNvPicPr>
          <p:nvPr/>
        </p:nvPicPr>
        <p:blipFill>
          <a:blip r:embed="rId6" cstate="print"/>
          <a:srcRect/>
          <a:stretch>
            <a:fillRect/>
          </a:stretch>
        </p:blipFill>
        <p:spPr bwMode="auto">
          <a:xfrm>
            <a:off x="2987824" y="2996952"/>
            <a:ext cx="1250950" cy="569912"/>
          </a:xfrm>
          <a:prstGeom prst="rect">
            <a:avLst/>
          </a:prstGeom>
          <a:noFill/>
          <a:ln w="25400" algn="ctr">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457" name="Picture 1"/>
          <p:cNvPicPr>
            <a:picLocks noChangeAspect="1" noChangeArrowheads="1"/>
          </p:cNvPicPr>
          <p:nvPr/>
        </p:nvPicPr>
        <p:blipFill>
          <a:blip r:embed="rId3" cstate="print"/>
          <a:srcRect/>
          <a:stretch>
            <a:fillRect/>
          </a:stretch>
        </p:blipFill>
        <p:spPr bwMode="auto">
          <a:xfrm>
            <a:off x="300038" y="904875"/>
            <a:ext cx="8543925" cy="5048250"/>
          </a:xfrm>
          <a:prstGeom prst="rect">
            <a:avLst/>
          </a:prstGeom>
          <a:noFill/>
          <a:ln w="9525">
            <a:noFill/>
            <a:miter lim="800000"/>
            <a:headEnd/>
            <a:tailEnd/>
          </a:ln>
        </p:spPr>
      </p:pic>
      <p:sp>
        <p:nvSpPr>
          <p:cNvPr id="57348" name="スライド番号プレースホルダ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C5E8BEA6-F861-4D92-89C7-4F8207791F3A}" type="slidenum">
              <a:rPr lang="en-US" altLang="ja-JP" smtClean="0">
                <a:latin typeface="Arial" pitchFamily="34" charset="0"/>
              </a:rPr>
              <a:pPr/>
              <a:t>34</a:t>
            </a:fld>
            <a:endParaRPr lang="en-US" altLang="ja-JP" smtClean="0">
              <a:latin typeface="Arial" pitchFamily="34" charset="0"/>
            </a:endParaRPr>
          </a:p>
        </p:txBody>
      </p:sp>
      <p:sp>
        <p:nvSpPr>
          <p:cNvPr id="7" name="円/楕円 6"/>
          <p:cNvSpPr/>
          <p:nvPr/>
        </p:nvSpPr>
        <p:spPr>
          <a:xfrm>
            <a:off x="5868144" y="3717032"/>
            <a:ext cx="1009650" cy="357187"/>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kumimoji="0" lang="ja-JP" altLang="en-US">
              <a:solidFill>
                <a:prstClr val="white"/>
              </a:solidFill>
            </a:endParaRPr>
          </a:p>
        </p:txBody>
      </p:sp>
      <p:sp>
        <p:nvSpPr>
          <p:cNvPr id="57350" name="Line 9"/>
          <p:cNvSpPr>
            <a:spLocks noChangeShapeType="1"/>
          </p:cNvSpPr>
          <p:nvPr/>
        </p:nvSpPr>
        <p:spPr bwMode="auto">
          <a:xfrm flipV="1">
            <a:off x="467544" y="4005064"/>
            <a:ext cx="4536504" cy="1"/>
          </a:xfrm>
          <a:prstGeom prst="line">
            <a:avLst/>
          </a:prstGeom>
          <a:noFill/>
          <a:ln w="50800">
            <a:solidFill>
              <a:srgbClr val="FF0000"/>
            </a:solidFill>
            <a:round/>
            <a:headEnd/>
            <a:tailEnd/>
          </a:ln>
        </p:spPr>
        <p:txBody>
          <a:bodyPr wrap="none" anchor="ctr"/>
          <a:lstStyle/>
          <a:p>
            <a:pPr eaLnBrk="0" fontAlgn="base" hangingPunct="0">
              <a:spcBef>
                <a:spcPct val="0"/>
              </a:spcBef>
              <a:spcAft>
                <a:spcPct val="0"/>
              </a:spcAft>
            </a:pPr>
            <a:endParaRPr kumimoji="0" lang="ja-JP" altLang="en-US" smtClean="0">
              <a:solidFill>
                <a:prstClr val="black"/>
              </a:solidFill>
              <a:latin typeface="Arial" pitchFamily="34" charset="0"/>
              <a:ea typeface="ＭＳ Ｐゴシック" pitchFamily="50" charset="-128"/>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742950" indent="-742950"/>
            <a:r>
              <a:rPr lang="en-US" altLang="ja-JP" dirty="0" smtClean="0"/>
              <a:t>3</a:t>
            </a:r>
            <a:r>
              <a:rPr lang="ja-JP" altLang="en-US" dirty="0" smtClean="0"/>
              <a:t>　</a:t>
            </a:r>
            <a:r>
              <a:rPr lang="ja-JP" altLang="en-US" dirty="0" smtClean="0">
                <a:latin typeface="Arial" pitchFamily="34" charset="0"/>
                <a:cs typeface="Arial" pitchFamily="34" charset="0"/>
              </a:rPr>
              <a:t>マイライブラリの活用</a:t>
            </a:r>
            <a:endParaRPr lang="en-US" altLang="ja-JP" dirty="0" smtClean="0">
              <a:latin typeface="Arial" pitchFamily="34" charset="0"/>
              <a:cs typeface="Arial" pitchFamily="34" charset="0"/>
            </a:endParaRPr>
          </a:p>
        </p:txBody>
      </p:sp>
      <p:sp>
        <p:nvSpPr>
          <p:cNvPr id="4" name="テキスト プレースホルダ 3"/>
          <p:cNvSpPr>
            <a:spLocks noGrp="1"/>
          </p:cNvSpPr>
          <p:nvPr>
            <p:ph type="body" idx="1"/>
          </p:nvPr>
        </p:nvSpPr>
        <p:spPr/>
        <p:txBody>
          <a:bodyPr/>
          <a:lstStyle/>
          <a:p>
            <a:r>
              <a:rPr kumimoji="1" lang="ja-JP" altLang="en-US" dirty="0" smtClean="0"/>
              <a:t>マイライブラリへのログイン方法</a:t>
            </a:r>
            <a:endParaRPr kumimoji="1" lang="en-US" altLang="ja-JP" dirty="0" smtClean="0"/>
          </a:p>
          <a:p>
            <a:r>
              <a:rPr kumimoji="1" lang="ja-JP" altLang="en-US" dirty="0" smtClean="0"/>
              <a:t>予約の方法</a:t>
            </a:r>
            <a:endParaRPr kumimoji="1" lang="ja-JP"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コンテンツ プレースホルダ 2"/>
          <p:cNvSpPr>
            <a:spLocks noGrp="1"/>
          </p:cNvSpPr>
          <p:nvPr>
            <p:ph idx="1"/>
          </p:nvPr>
        </p:nvSpPr>
        <p:spPr>
          <a:xfrm>
            <a:off x="571472" y="1988840"/>
            <a:ext cx="7785748" cy="1797350"/>
          </a:xfrm>
        </p:spPr>
        <p:txBody>
          <a:bodyPr>
            <a:normAutofit/>
          </a:bodyPr>
          <a:lstStyle/>
          <a:p>
            <a:endParaRPr lang="en-US" altLang="ja-JP" sz="2800" dirty="0" smtClean="0"/>
          </a:p>
          <a:p>
            <a:r>
              <a:rPr lang="ja-JP" altLang="en-US" sz="2800" dirty="0" smtClean="0"/>
              <a:t>貸出中の本の予約</a:t>
            </a:r>
            <a:endParaRPr lang="en-US" altLang="ja-JP" sz="2800" dirty="0" smtClean="0"/>
          </a:p>
          <a:p>
            <a:r>
              <a:rPr lang="ja-JP" altLang="en-US" sz="2800" dirty="0" smtClean="0"/>
              <a:t>日野館・荒川館にある図書の取り寄せ</a:t>
            </a:r>
            <a:endParaRPr lang="en-US" altLang="ja-JP" sz="2800" dirty="0" smtClean="0"/>
          </a:p>
          <a:p>
            <a:pPr>
              <a:buNone/>
            </a:pPr>
            <a:endParaRPr lang="en-US" altLang="ja-JP" sz="2800" dirty="0" smtClean="0"/>
          </a:p>
        </p:txBody>
      </p:sp>
      <p:sp>
        <p:nvSpPr>
          <p:cNvPr id="49154" name="タイトル 1"/>
          <p:cNvSpPr>
            <a:spLocks noGrp="1"/>
          </p:cNvSpPr>
          <p:nvPr>
            <p:ph type="title"/>
          </p:nvPr>
        </p:nvSpPr>
        <p:spPr/>
        <p:txBody>
          <a:bodyPr/>
          <a:lstStyle/>
          <a:p>
            <a:pPr>
              <a:defRPr/>
            </a:pPr>
            <a:r>
              <a:rPr lang="ja-JP" altLang="en-US" dirty="0" smtClean="0"/>
              <a:t>マイライブラリでできること</a:t>
            </a:r>
          </a:p>
        </p:txBody>
      </p:sp>
      <p:sp>
        <p:nvSpPr>
          <p:cNvPr id="7" name="コンテンツ プレースホルダ 2"/>
          <p:cNvSpPr txBox="1">
            <a:spLocks/>
          </p:cNvSpPr>
          <p:nvPr/>
        </p:nvSpPr>
        <p:spPr>
          <a:xfrm>
            <a:off x="642910" y="3500438"/>
            <a:ext cx="7715304" cy="2857520"/>
          </a:xfrm>
          <a:prstGeom prst="rect">
            <a:avLst/>
          </a:prstGeom>
        </p:spPr>
        <p:txBody>
          <a:bodyPr vert="horz">
            <a:normAutofit/>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kumimoji="1" lang="ja-JP" altLang="en-US" sz="2800" b="0" i="0" u="none" strike="noStrike" kern="1200" cap="none" spc="0" normalizeH="0" baseline="0" noProof="0" dirty="0" smtClean="0">
                <a:ln>
                  <a:noFill/>
                </a:ln>
                <a:solidFill>
                  <a:schemeClr val="tx1"/>
                </a:solidFill>
                <a:effectLst/>
                <a:uLnTx/>
                <a:uFillTx/>
                <a:latin typeface="+mn-lt"/>
                <a:ea typeface="+mn-ea"/>
                <a:cs typeface="+mn-cs"/>
              </a:rPr>
              <a:t>借りている図書のタイトルや冊数、返却期限の確認</a:t>
            </a:r>
            <a:endParaRPr kumimoji="1" lang="en-US" altLang="ja-JP" sz="28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kumimoji="1" lang="ja-JP" altLang="en-US" sz="2800" b="0" i="0" u="none" strike="noStrike" kern="1200" cap="none" spc="0" normalizeH="0" baseline="0" noProof="0" dirty="0" smtClean="0">
                <a:ln>
                  <a:noFill/>
                </a:ln>
                <a:solidFill>
                  <a:schemeClr val="tx1"/>
                </a:solidFill>
                <a:effectLst/>
                <a:uLnTx/>
                <a:uFillTx/>
                <a:latin typeface="+mn-lt"/>
                <a:ea typeface="+mn-ea"/>
                <a:cs typeface="+mn-cs"/>
              </a:rPr>
              <a:t>貸出期間の延長</a:t>
            </a:r>
            <a:r>
              <a:rPr kumimoji="1" lang="en-US" altLang="ja-JP" sz="2800" b="0" i="0" u="none" strike="noStrike" kern="1200" cap="none" spc="0" normalizeH="0" baseline="0" noProof="0" dirty="0" smtClean="0">
                <a:ln>
                  <a:noFill/>
                </a:ln>
                <a:solidFill>
                  <a:schemeClr val="tx1"/>
                </a:solidFill>
                <a:effectLst/>
                <a:uLnTx/>
                <a:uFillTx/>
                <a:latin typeface="+mn-lt"/>
                <a:ea typeface="+mn-ea"/>
                <a:cs typeface="+mn-cs"/>
              </a:rPr>
              <a:t>(1</a:t>
            </a:r>
            <a:r>
              <a:rPr kumimoji="1" lang="ja-JP" altLang="en-US" sz="2800" b="0" i="0" u="none" strike="noStrike" kern="1200" cap="none" spc="0" normalizeH="0" baseline="0" noProof="0" dirty="0" smtClean="0">
                <a:ln>
                  <a:noFill/>
                </a:ln>
                <a:solidFill>
                  <a:schemeClr val="tx1"/>
                </a:solidFill>
                <a:effectLst/>
                <a:uLnTx/>
                <a:uFillTx/>
                <a:latin typeface="+mn-lt"/>
                <a:ea typeface="+mn-ea"/>
                <a:cs typeface="+mn-cs"/>
              </a:rPr>
              <a:t>回のみ</a:t>
            </a:r>
            <a:r>
              <a:rPr kumimoji="1" lang="en-US" altLang="ja-JP" sz="2800" b="0" i="0" u="none" strike="noStrike" kern="1200" cap="none" spc="0" normalizeH="0" baseline="0" noProof="0" dirty="0" smtClean="0">
                <a:ln>
                  <a:noFill/>
                </a:ln>
                <a:solidFill>
                  <a:schemeClr val="tx1"/>
                </a:solidFill>
                <a:effectLst/>
                <a:uLnTx/>
                <a:uFillTx/>
                <a:latin typeface="+mn-lt"/>
                <a:ea typeface="+mn-ea"/>
                <a:cs typeface="+mn-cs"/>
              </a:rPr>
              <a:t>)</a:t>
            </a:r>
          </a:p>
          <a:p>
            <a:pPr marL="274320" lvl="0" indent="-274320">
              <a:spcBef>
                <a:spcPct val="20000"/>
              </a:spcBef>
              <a:buClr>
                <a:schemeClr val="accent3"/>
              </a:buClr>
              <a:buSzPct val="95000"/>
              <a:buFont typeface="Arial" pitchFamily="34" charset="0"/>
              <a:buChar char="•"/>
              <a:defRPr/>
            </a:pPr>
            <a:r>
              <a:rPr kumimoji="1" lang="ja-JP" altLang="en-US" sz="2800" b="0" i="0" u="none" strike="noStrike" kern="1200" cap="none" spc="0" normalizeH="0" baseline="0" noProof="0" dirty="0" smtClean="0">
                <a:ln>
                  <a:noFill/>
                </a:ln>
                <a:solidFill>
                  <a:schemeClr val="tx1"/>
                </a:solidFill>
                <a:effectLst/>
                <a:uLnTx/>
                <a:uFillTx/>
                <a:latin typeface="+mn-lt"/>
                <a:ea typeface="+mn-ea"/>
                <a:cs typeface="+mn-cs"/>
              </a:rPr>
              <a:t>他大学の資料の取り寄せ、</a:t>
            </a:r>
            <a:r>
              <a:rPr lang="ja-JP" altLang="en-US" sz="2800" dirty="0" smtClean="0"/>
              <a:t>他大学の資料の複写を取り寄せ</a:t>
            </a:r>
            <a:r>
              <a:rPr kumimoji="1" lang="ja-JP" altLang="en-US" sz="2800" b="0" i="0" u="none" strike="noStrike" kern="1200" cap="none" spc="0" normalizeH="0" baseline="0" noProof="0" dirty="0" smtClean="0">
                <a:ln>
                  <a:noFill/>
                </a:ln>
                <a:solidFill>
                  <a:schemeClr val="tx1"/>
                </a:solidFill>
                <a:effectLst/>
                <a:uLnTx/>
                <a:uFillTx/>
                <a:latin typeface="+mn-lt"/>
                <a:ea typeface="+mn-ea"/>
                <a:cs typeface="+mn-cs"/>
              </a:rPr>
              <a:t>（有料）</a:t>
            </a:r>
            <a:endParaRPr kumimoji="1" lang="en-US" altLang="ja-JP" sz="28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kumimoji="1" lang="en-US" altLang="ja-JP" sz="28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pitchFamily="2" charset="2"/>
              <a:buNone/>
              <a:tabLst/>
              <a:defRPr/>
            </a:pPr>
            <a:endParaRPr lang="en-US" altLang="ja-JP" sz="2800" dirty="0" smtClean="0">
              <a:latin typeface="+mn-lt"/>
              <a:ea typeface="+mn-ea"/>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pitchFamily="2" charset="2"/>
              <a:buNone/>
              <a:tabLst/>
              <a:defRPr/>
            </a:pPr>
            <a:endParaRPr kumimoji="1" lang="ja-JP" alt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3" name="Picture 1"/>
          <p:cNvPicPr>
            <a:picLocks noChangeAspect="1" noChangeArrowheads="1"/>
          </p:cNvPicPr>
          <p:nvPr/>
        </p:nvPicPr>
        <p:blipFill>
          <a:blip r:embed="rId3" cstate="print"/>
          <a:srcRect/>
          <a:stretch>
            <a:fillRect/>
          </a:stretch>
        </p:blipFill>
        <p:spPr bwMode="auto">
          <a:xfrm>
            <a:off x="179512" y="764704"/>
            <a:ext cx="7511500" cy="4784576"/>
          </a:xfrm>
          <a:prstGeom prst="rect">
            <a:avLst/>
          </a:prstGeom>
          <a:noFill/>
          <a:ln w="9525">
            <a:noFill/>
            <a:miter lim="800000"/>
            <a:headEnd/>
            <a:tailEnd/>
          </a:ln>
        </p:spPr>
      </p:pic>
      <p:sp>
        <p:nvSpPr>
          <p:cNvPr id="57350" name="スライド番号プレースホルダ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D513706A-3CBA-465D-92D4-C2DBF87B785B}" type="slidenum">
              <a:rPr lang="en-US" altLang="ja-JP" smtClean="0">
                <a:latin typeface="Arial" pitchFamily="34" charset="0"/>
              </a:rPr>
              <a:pPr/>
              <a:t>37</a:t>
            </a:fld>
            <a:endParaRPr lang="en-US" altLang="ja-JP" smtClean="0">
              <a:latin typeface="Arial" pitchFamily="34" charset="0"/>
            </a:endParaRPr>
          </a:p>
        </p:txBody>
      </p:sp>
      <p:sp>
        <p:nvSpPr>
          <p:cNvPr id="13315" name="Rectangle 2"/>
          <p:cNvSpPr>
            <a:spLocks noGrp="1" noChangeArrowheads="1"/>
          </p:cNvSpPr>
          <p:nvPr>
            <p:ph type="title" idx="4294967295"/>
          </p:nvPr>
        </p:nvSpPr>
        <p:spPr>
          <a:xfrm>
            <a:off x="914400" y="187325"/>
            <a:ext cx="8229600" cy="649288"/>
          </a:xfrm>
        </p:spPr>
        <p:txBody>
          <a:bodyPr>
            <a:normAutofit fontScale="90000"/>
          </a:bodyPr>
          <a:lstStyle/>
          <a:p>
            <a:pPr>
              <a:defRPr/>
            </a:pPr>
            <a:r>
              <a:rPr lang="ja-JP" altLang="en-US" dirty="0" smtClean="0"/>
              <a:t>マイライブラリも本館</a:t>
            </a:r>
            <a:r>
              <a:rPr lang="en-US" altLang="ja-JP" dirty="0" smtClean="0"/>
              <a:t>HP</a:t>
            </a:r>
            <a:r>
              <a:rPr lang="ja-JP" altLang="en-US" dirty="0" smtClean="0"/>
              <a:t>から！</a:t>
            </a:r>
          </a:p>
        </p:txBody>
      </p:sp>
      <p:sp>
        <p:nvSpPr>
          <p:cNvPr id="9" name="Oval 7"/>
          <p:cNvSpPr>
            <a:spLocks noChangeArrowheads="1"/>
          </p:cNvSpPr>
          <p:nvPr/>
        </p:nvSpPr>
        <p:spPr bwMode="auto">
          <a:xfrm>
            <a:off x="467544" y="4365104"/>
            <a:ext cx="1368425" cy="500063"/>
          </a:xfrm>
          <a:prstGeom prst="ellipse">
            <a:avLst/>
          </a:prstGeom>
          <a:noFill/>
          <a:ln w="38100">
            <a:solidFill>
              <a:srgbClr val="FF0000"/>
            </a:solidFill>
            <a:round/>
            <a:headEnd/>
            <a:tailEnd/>
          </a:ln>
        </p:spPr>
        <p:txBody>
          <a:bodyPr wrap="none" anchor="ctr"/>
          <a:lstStyle/>
          <a:p>
            <a:pPr algn="ctr"/>
            <a:endParaRPr lang="ja-JP" altLang="en-US">
              <a:latin typeface="Impact" pitchFamily="34" charset="0"/>
            </a:endParaRPr>
          </a:p>
        </p:txBody>
      </p:sp>
      <p:sp>
        <p:nvSpPr>
          <p:cNvPr id="15" name="円形吹き出し 14"/>
          <p:cNvSpPr/>
          <p:nvPr/>
        </p:nvSpPr>
        <p:spPr>
          <a:xfrm>
            <a:off x="3347864" y="4149080"/>
            <a:ext cx="4000528" cy="785818"/>
          </a:xfrm>
          <a:prstGeom prst="wedgeEllipseCallout">
            <a:avLst>
              <a:gd name="adj1" fmla="val -83895"/>
              <a:gd name="adj2" fmla="val 10155"/>
            </a:avLst>
          </a:prstGeom>
          <a:solidFill>
            <a:srgbClr val="FFFF00"/>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全てのメニューが出ます</a:t>
            </a:r>
            <a:endParaRPr kumimoji="1" lang="ja-JP" altLang="en-US" dirty="0"/>
          </a:p>
        </p:txBody>
      </p:sp>
      <p:sp>
        <p:nvSpPr>
          <p:cNvPr id="18" name="Text Box 7"/>
          <p:cNvSpPr txBox="1">
            <a:spLocks noChangeArrowheads="1"/>
          </p:cNvSpPr>
          <p:nvPr/>
        </p:nvSpPr>
        <p:spPr bwMode="auto">
          <a:xfrm>
            <a:off x="467544" y="5085184"/>
            <a:ext cx="1571636" cy="400110"/>
          </a:xfrm>
          <a:prstGeom prst="rect">
            <a:avLst/>
          </a:prstGeom>
          <a:noFill/>
          <a:ln w="9525" algn="ctr">
            <a:noFill/>
            <a:miter lim="800000"/>
            <a:headEnd/>
            <a:tailEnd/>
          </a:ln>
        </p:spPr>
        <p:txBody>
          <a:bodyPr wrap="square">
            <a:spAutoFit/>
          </a:bodyPr>
          <a:lstStyle/>
          <a:p>
            <a:pPr algn="ctr">
              <a:spcBef>
                <a:spcPct val="50000"/>
              </a:spcBef>
            </a:pPr>
            <a:r>
              <a:rPr lang="ja-JP" altLang="en-US" sz="2000" b="1" dirty="0">
                <a:solidFill>
                  <a:srgbClr val="FF0000"/>
                </a:solidFill>
                <a:latin typeface="HGS創英角ｺﾞｼｯｸUB" pitchFamily="50" charset="-128"/>
                <a:ea typeface="HGS創英角ｺﾞｼｯｸUB" pitchFamily="50" charset="-128"/>
              </a:rPr>
              <a:t>クリック</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スライド番号プレースホルダ 1"/>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A47944ED-DE89-4DEC-8796-A8B35776EF8C}" type="slidenum">
              <a:rPr lang="en-US" altLang="ja-JP" smtClean="0">
                <a:latin typeface="Verdana" pitchFamily="34" charset="0"/>
              </a:rPr>
              <a:pPr/>
              <a:t>38</a:t>
            </a:fld>
            <a:endParaRPr lang="en-US" altLang="ja-JP" smtClean="0">
              <a:latin typeface="Verdana" pitchFamily="34" charset="0"/>
            </a:endParaRPr>
          </a:p>
        </p:txBody>
      </p:sp>
      <p:pic>
        <p:nvPicPr>
          <p:cNvPr id="58371" name="Picture 2"/>
          <p:cNvPicPr>
            <a:picLocks noChangeAspect="1" noChangeArrowheads="1"/>
          </p:cNvPicPr>
          <p:nvPr/>
        </p:nvPicPr>
        <p:blipFill>
          <a:blip r:embed="rId3" cstate="print"/>
          <a:srcRect/>
          <a:stretch>
            <a:fillRect/>
          </a:stretch>
        </p:blipFill>
        <p:spPr bwMode="auto">
          <a:xfrm>
            <a:off x="73056" y="857232"/>
            <a:ext cx="8928100" cy="5567362"/>
          </a:xfrm>
          <a:prstGeom prst="rect">
            <a:avLst/>
          </a:prstGeom>
          <a:noFill/>
          <a:ln w="25400" algn="ctr">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スライド番号プレースホルダ 1"/>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799E70C4-81C2-411C-9AA3-08492F0307B2}" type="slidenum">
              <a:rPr lang="en-US" altLang="ja-JP" smtClean="0">
                <a:latin typeface="Verdana" pitchFamily="34" charset="0"/>
              </a:rPr>
              <a:pPr/>
              <a:t>39</a:t>
            </a:fld>
            <a:endParaRPr lang="en-US" altLang="ja-JP" smtClean="0">
              <a:latin typeface="Verdana" pitchFamily="34" charset="0"/>
            </a:endParaRPr>
          </a:p>
        </p:txBody>
      </p:sp>
      <p:pic>
        <p:nvPicPr>
          <p:cNvPr id="59395" name="Picture 3"/>
          <p:cNvPicPr>
            <a:picLocks noChangeAspect="1" noChangeArrowheads="1"/>
          </p:cNvPicPr>
          <p:nvPr/>
        </p:nvPicPr>
        <p:blipFill>
          <a:blip r:embed="rId3" cstate="print"/>
          <a:srcRect/>
          <a:stretch>
            <a:fillRect/>
          </a:stretch>
        </p:blipFill>
        <p:spPr bwMode="auto">
          <a:xfrm>
            <a:off x="0" y="288925"/>
            <a:ext cx="9144000" cy="5421313"/>
          </a:xfrm>
          <a:prstGeom prst="rect">
            <a:avLst/>
          </a:prstGeom>
          <a:noFill/>
          <a:ln w="25400" algn="ctr">
            <a:noFill/>
            <a:miter lim="800000"/>
            <a:headEnd/>
            <a:tailEnd/>
          </a:ln>
        </p:spPr>
      </p:pic>
      <p:sp>
        <p:nvSpPr>
          <p:cNvPr id="9" name="AutoShape 8"/>
          <p:cNvSpPr>
            <a:spLocks noChangeArrowheads="1"/>
          </p:cNvSpPr>
          <p:nvPr/>
        </p:nvSpPr>
        <p:spPr bwMode="auto">
          <a:xfrm>
            <a:off x="1357290" y="4357688"/>
            <a:ext cx="6429398" cy="2286000"/>
          </a:xfrm>
          <a:prstGeom prst="roundRect">
            <a:avLst>
              <a:gd name="adj" fmla="val 16667"/>
            </a:avLst>
          </a:prstGeom>
          <a:solidFill>
            <a:srgbClr val="FF9933"/>
          </a:solidFill>
          <a:ln w="9525" algn="ctr">
            <a:solidFill>
              <a:schemeClr val="tx1"/>
            </a:solidFill>
            <a:round/>
            <a:headEnd/>
            <a:tailEnd/>
          </a:ln>
        </p:spPr>
        <p:txBody>
          <a:bodyPr anchor="ctr"/>
          <a:lstStyle/>
          <a:p>
            <a:r>
              <a:rPr lang="ja-JP" altLang="en-US" sz="2400" dirty="0">
                <a:latin typeface="Impact" pitchFamily="34" charset="0"/>
              </a:rPr>
              <a:t>利用者</a:t>
            </a:r>
            <a:r>
              <a:rPr lang="en-US" altLang="ja-JP" sz="2400" dirty="0">
                <a:latin typeface="Impact" pitchFamily="34" charset="0"/>
              </a:rPr>
              <a:t>ID</a:t>
            </a:r>
            <a:r>
              <a:rPr lang="ja-JP" altLang="en-US" sz="2400" dirty="0">
                <a:latin typeface="Impact" pitchFamily="34" charset="0"/>
              </a:rPr>
              <a:t>：</a:t>
            </a:r>
            <a:endParaRPr lang="en-US" altLang="ja-JP" sz="2400" dirty="0">
              <a:latin typeface="Impact" pitchFamily="34" charset="0"/>
            </a:endParaRPr>
          </a:p>
          <a:p>
            <a:r>
              <a:rPr lang="ja-JP" altLang="en-US" sz="2400" dirty="0">
                <a:latin typeface="Impact" pitchFamily="34" charset="0"/>
              </a:rPr>
              <a:t>　学生証のバーコード下の</a:t>
            </a:r>
            <a:r>
              <a:rPr lang="en-US" altLang="ja-JP" sz="2400" dirty="0">
                <a:latin typeface="Impact" pitchFamily="34" charset="0"/>
              </a:rPr>
              <a:t>9</a:t>
            </a:r>
            <a:r>
              <a:rPr lang="ja-JP" altLang="en-US" sz="2400" dirty="0">
                <a:latin typeface="Impact" pitchFamily="34" charset="0"/>
              </a:rPr>
              <a:t>桁の番号</a:t>
            </a:r>
            <a:endParaRPr lang="en-US" altLang="ja-JP" sz="2400" dirty="0">
              <a:latin typeface="Impact" pitchFamily="34" charset="0"/>
            </a:endParaRPr>
          </a:p>
          <a:p>
            <a:r>
              <a:rPr lang="ja-JP" altLang="en-US" sz="2400" dirty="0">
                <a:latin typeface="Impact" pitchFamily="34" charset="0"/>
              </a:rPr>
              <a:t>パスワード：</a:t>
            </a:r>
            <a:endParaRPr lang="en-US" altLang="ja-JP" sz="2400" dirty="0">
              <a:latin typeface="Impact" pitchFamily="34" charset="0"/>
            </a:endParaRPr>
          </a:p>
          <a:p>
            <a:r>
              <a:rPr lang="ja-JP" altLang="en-US" sz="2400" dirty="0">
                <a:latin typeface="Impact" pitchFamily="34" charset="0"/>
              </a:rPr>
              <a:t>　初期値は利用者</a:t>
            </a:r>
            <a:r>
              <a:rPr lang="en-US" altLang="ja-JP" sz="2400" dirty="0">
                <a:latin typeface="Impact" pitchFamily="34" charset="0"/>
              </a:rPr>
              <a:t>ID</a:t>
            </a:r>
            <a:r>
              <a:rPr lang="ja-JP" altLang="en-US" sz="2400" dirty="0">
                <a:latin typeface="Impact" pitchFamily="34" charset="0"/>
              </a:rPr>
              <a:t>と同じ</a:t>
            </a:r>
            <a:endParaRPr lang="en-US" altLang="ja-JP" sz="2400" dirty="0">
              <a:latin typeface="Impact" pitchFamily="34" charset="0"/>
            </a:endParaRPr>
          </a:p>
          <a:p>
            <a:r>
              <a:rPr lang="ja-JP" altLang="en-US" sz="2400" dirty="0">
                <a:latin typeface="Impact" pitchFamily="34" charset="0"/>
              </a:rPr>
              <a:t>　ログイン後、変更をお願いします！</a:t>
            </a:r>
          </a:p>
        </p:txBody>
      </p:sp>
      <p:sp>
        <p:nvSpPr>
          <p:cNvPr id="6" name="円形吹き出し 5"/>
          <p:cNvSpPr/>
          <p:nvPr/>
        </p:nvSpPr>
        <p:spPr>
          <a:xfrm>
            <a:off x="6572264" y="3071810"/>
            <a:ext cx="2286016" cy="1214446"/>
          </a:xfrm>
          <a:prstGeom prst="wedgeEllipseCallout">
            <a:avLst>
              <a:gd name="adj1" fmla="val -57351"/>
              <a:gd name="adj2" fmla="val 103128"/>
            </a:avLst>
          </a:prstGeom>
          <a:solidFill>
            <a:srgbClr val="FFFF00"/>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000892" y="3354173"/>
            <a:ext cx="1643074" cy="646331"/>
          </a:xfrm>
          <a:prstGeom prst="rect">
            <a:avLst/>
          </a:prstGeom>
          <a:noFill/>
        </p:spPr>
        <p:txBody>
          <a:bodyPr wrap="square" rtlCol="0">
            <a:spAutoFit/>
          </a:bodyPr>
          <a:lstStyle/>
          <a:p>
            <a:r>
              <a:rPr kumimoji="1" lang="ja-JP" altLang="en-US" b="1" dirty="0" smtClean="0"/>
              <a:t>学修番号ではありません！</a:t>
            </a:r>
            <a:endParaRPr kumimoji="1" lang="en-US" altLang="ja-JP" b="1"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571472" y="258327"/>
            <a:ext cx="7858180" cy="64587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23" name="Picture 3"/>
          <p:cNvPicPr>
            <a:picLocks noChangeAspect="1" noChangeArrowheads="1"/>
          </p:cNvPicPr>
          <p:nvPr/>
        </p:nvPicPr>
        <p:blipFill>
          <a:blip r:embed="rId3" cstate="print"/>
          <a:srcRect/>
          <a:stretch>
            <a:fillRect/>
          </a:stretch>
        </p:blipFill>
        <p:spPr bwMode="auto">
          <a:xfrm>
            <a:off x="-32" y="1142984"/>
            <a:ext cx="9096114" cy="5224480"/>
          </a:xfrm>
          <a:prstGeom prst="rect">
            <a:avLst/>
          </a:prstGeom>
          <a:noFill/>
          <a:ln w="9525">
            <a:noFill/>
            <a:miter lim="800000"/>
            <a:headEnd/>
            <a:tailEnd/>
          </a:ln>
          <a:effectLst/>
        </p:spPr>
      </p:pic>
      <p:sp>
        <p:nvSpPr>
          <p:cNvPr id="4" name="タイトル 1"/>
          <p:cNvSpPr txBox="1">
            <a:spLocks/>
          </p:cNvSpPr>
          <p:nvPr/>
        </p:nvSpPr>
        <p:spPr>
          <a:xfrm>
            <a:off x="457200" y="274638"/>
            <a:ext cx="8401080" cy="654050"/>
          </a:xfrm>
          <a:prstGeom prst="rect">
            <a:avLst/>
          </a:prstGeom>
        </p:spPr>
        <p:txBody>
          <a:bodyP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3600" b="0" i="0" u="none" strike="noStrike" kern="1200" cap="none" spc="0" normalizeH="0" baseline="0" noProof="0" dirty="0" smtClean="0">
                <a:ln>
                  <a:noFill/>
                </a:ln>
                <a:solidFill>
                  <a:srgbClr val="002060"/>
                </a:solidFill>
                <a:effectLst/>
                <a:uLnTx/>
                <a:uFillTx/>
                <a:latin typeface="+mj-lt"/>
                <a:ea typeface="+mj-ea"/>
                <a:cs typeface="+mj-cs"/>
              </a:rPr>
              <a:t>【</a:t>
            </a:r>
            <a:r>
              <a:rPr kumimoji="1" lang="ja-JP" altLang="en-US" sz="3600" b="0" i="0" u="none" strike="noStrike" kern="1200" cap="none" spc="0" normalizeH="0" baseline="0" noProof="0" dirty="0" smtClean="0">
                <a:ln>
                  <a:noFill/>
                </a:ln>
                <a:solidFill>
                  <a:srgbClr val="002060"/>
                </a:solidFill>
                <a:effectLst/>
                <a:uLnTx/>
                <a:uFillTx/>
                <a:latin typeface="+mj-lt"/>
                <a:ea typeface="+mj-ea"/>
                <a:cs typeface="+mj-cs"/>
              </a:rPr>
              <a:t>マイライブラリ</a:t>
            </a:r>
            <a:r>
              <a:rPr kumimoji="1" lang="en-US" altLang="ja-JP" sz="3600" b="0" i="0" u="none" strike="noStrike" kern="1200" cap="none" spc="0" normalizeH="0" baseline="0" noProof="0" dirty="0" smtClean="0">
                <a:ln>
                  <a:noFill/>
                </a:ln>
                <a:solidFill>
                  <a:srgbClr val="002060"/>
                </a:solidFill>
                <a:effectLst/>
                <a:uLnTx/>
                <a:uFillTx/>
                <a:latin typeface="+mj-lt"/>
                <a:ea typeface="+mj-ea"/>
                <a:cs typeface="+mj-cs"/>
              </a:rPr>
              <a:t>】</a:t>
            </a:r>
            <a:r>
              <a:rPr lang="ja-JP" altLang="en-US" sz="3600" dirty="0" smtClean="0">
                <a:solidFill>
                  <a:srgbClr val="002060"/>
                </a:solidFill>
                <a:latin typeface="+mj-lt"/>
                <a:ea typeface="+mj-ea"/>
                <a:cs typeface="+mj-cs"/>
              </a:rPr>
              <a:t>利用状況の確認ページ</a:t>
            </a:r>
            <a:endParaRPr kumimoji="1" lang="ja-JP" altLang="en-US" sz="3600" b="0" i="0" u="none" strike="noStrike" kern="1200" cap="none" spc="0" normalizeH="0" baseline="0" noProof="0" dirty="0">
              <a:ln>
                <a:noFill/>
              </a:ln>
              <a:solidFill>
                <a:srgbClr val="002060"/>
              </a:solidFill>
              <a:effectLst/>
              <a:uLnTx/>
              <a:uFillTx/>
              <a:latin typeface="+mj-lt"/>
              <a:ea typeface="+mj-ea"/>
              <a:cs typeface="+mj-cs"/>
            </a:endParaRPr>
          </a:p>
        </p:txBody>
      </p:sp>
      <p:sp>
        <p:nvSpPr>
          <p:cNvPr id="5" name="Oval 6"/>
          <p:cNvSpPr>
            <a:spLocks noChangeArrowheads="1"/>
          </p:cNvSpPr>
          <p:nvPr/>
        </p:nvSpPr>
        <p:spPr bwMode="auto">
          <a:xfrm>
            <a:off x="7420036" y="996936"/>
            <a:ext cx="1723996" cy="503238"/>
          </a:xfrm>
          <a:prstGeom prst="ellipse">
            <a:avLst/>
          </a:prstGeom>
          <a:noFill/>
          <a:ln w="38100">
            <a:solidFill>
              <a:srgbClr val="00B050"/>
            </a:solidFill>
            <a:round/>
            <a:headEnd/>
            <a:tailEnd/>
          </a:ln>
        </p:spPr>
        <p:txBody>
          <a:bodyPr wrap="none" anchor="ctr"/>
          <a:lstStyle/>
          <a:p>
            <a:pPr algn="ctr"/>
            <a:endParaRPr lang="ja-JP" altLang="en-US">
              <a:latin typeface="Impact" pitchFamily="34" charset="0"/>
            </a:endParaRPr>
          </a:p>
        </p:txBody>
      </p:sp>
      <p:sp>
        <p:nvSpPr>
          <p:cNvPr id="6" name="正方形/長方形 5"/>
          <p:cNvSpPr/>
          <p:nvPr/>
        </p:nvSpPr>
        <p:spPr>
          <a:xfrm>
            <a:off x="500034" y="1500174"/>
            <a:ext cx="428628" cy="357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形吹き出し 6"/>
          <p:cNvSpPr/>
          <p:nvPr/>
        </p:nvSpPr>
        <p:spPr>
          <a:xfrm>
            <a:off x="5572132" y="2571744"/>
            <a:ext cx="3357586" cy="1214446"/>
          </a:xfrm>
          <a:prstGeom prst="wedgeEllipseCallout">
            <a:avLst>
              <a:gd name="adj1" fmla="val 29772"/>
              <a:gd name="adj2" fmla="val -149570"/>
            </a:avLst>
          </a:prstGeom>
          <a:solidFill>
            <a:srgbClr val="FFFF00"/>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715008" y="2857496"/>
            <a:ext cx="3071834" cy="646331"/>
          </a:xfrm>
          <a:prstGeom prst="rect">
            <a:avLst/>
          </a:prstGeom>
          <a:noFill/>
        </p:spPr>
        <p:txBody>
          <a:bodyPr wrap="square" rtlCol="0">
            <a:spAutoFit/>
          </a:bodyPr>
          <a:lstStyle/>
          <a:p>
            <a:r>
              <a:rPr kumimoji="1" lang="ja-JP" altLang="en-US" b="1" dirty="0" smtClean="0"/>
              <a:t>パスワード、メールアドレス等の変更はこちらから！</a:t>
            </a:r>
            <a:endParaRPr kumimoji="1" lang="en-US" altLang="ja-JP" b="1" dirty="0" smtClean="0"/>
          </a:p>
        </p:txBody>
      </p:sp>
      <p:sp>
        <p:nvSpPr>
          <p:cNvPr id="9" name="角丸四角形 8"/>
          <p:cNvSpPr/>
          <p:nvPr/>
        </p:nvSpPr>
        <p:spPr>
          <a:xfrm>
            <a:off x="285720" y="2285992"/>
            <a:ext cx="1214446" cy="3571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形吹き出し 10"/>
          <p:cNvSpPr/>
          <p:nvPr/>
        </p:nvSpPr>
        <p:spPr>
          <a:xfrm>
            <a:off x="2000232" y="2571744"/>
            <a:ext cx="2500330" cy="1428760"/>
          </a:xfrm>
          <a:prstGeom prst="wedgeEllipseCallout">
            <a:avLst>
              <a:gd name="adj1" fmla="val -72448"/>
              <a:gd name="adj2" fmla="val -56742"/>
            </a:avLst>
          </a:prstGeom>
          <a:solidFill>
            <a:srgbClr val="FFFF00"/>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214546" y="2857496"/>
            <a:ext cx="3071834" cy="923330"/>
          </a:xfrm>
          <a:prstGeom prst="rect">
            <a:avLst/>
          </a:prstGeom>
          <a:noFill/>
        </p:spPr>
        <p:txBody>
          <a:bodyPr wrap="square" rtlCol="0">
            <a:spAutoFit/>
          </a:bodyPr>
          <a:lstStyle/>
          <a:p>
            <a:r>
              <a:rPr lang="ja-JP" altLang="en-US" b="1" dirty="0" smtClean="0"/>
              <a:t>貸出期限の</a:t>
            </a:r>
            <a:endParaRPr lang="en-US" altLang="ja-JP" b="1" dirty="0" smtClean="0"/>
          </a:p>
          <a:p>
            <a:r>
              <a:rPr lang="ja-JP" altLang="en-US" b="1" dirty="0" smtClean="0"/>
              <a:t>更新が出来ます。</a:t>
            </a:r>
            <a:endParaRPr lang="en-US" altLang="ja-JP" b="1" dirty="0" smtClean="0"/>
          </a:p>
          <a:p>
            <a:r>
              <a:rPr kumimoji="1" lang="ja-JP" altLang="en-US" b="1" dirty="0" smtClean="0"/>
              <a:t>（</a:t>
            </a:r>
            <a:r>
              <a:rPr lang="ja-JP" altLang="en-US" b="1" dirty="0" smtClean="0"/>
              <a:t>１回のみ</a:t>
            </a:r>
            <a:r>
              <a:rPr kumimoji="1" lang="ja-JP" altLang="en-US" b="1" dirty="0" smtClean="0"/>
              <a:t>）</a:t>
            </a:r>
            <a:endParaRPr kumimoji="1" lang="en-US" altLang="ja-JP" b="1"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9" name="Picture 3"/>
          <p:cNvPicPr>
            <a:picLocks noChangeAspect="1" noChangeArrowheads="1"/>
          </p:cNvPicPr>
          <p:nvPr/>
        </p:nvPicPr>
        <p:blipFill>
          <a:blip r:embed="rId3" cstate="print"/>
          <a:srcRect/>
          <a:stretch>
            <a:fillRect/>
          </a:stretch>
        </p:blipFill>
        <p:spPr bwMode="auto">
          <a:xfrm>
            <a:off x="-24039" y="709593"/>
            <a:ext cx="9168039" cy="6148407"/>
          </a:xfrm>
          <a:prstGeom prst="rect">
            <a:avLst/>
          </a:prstGeom>
          <a:noFill/>
          <a:ln w="9525">
            <a:noFill/>
            <a:miter lim="800000"/>
            <a:headEnd/>
            <a:tailEnd/>
          </a:ln>
          <a:effectLst/>
        </p:spPr>
      </p:pic>
      <p:sp>
        <p:nvSpPr>
          <p:cNvPr id="3" name="Text Box 4"/>
          <p:cNvSpPr txBox="1">
            <a:spLocks noChangeArrowheads="1"/>
          </p:cNvSpPr>
          <p:nvPr/>
        </p:nvSpPr>
        <p:spPr bwMode="auto">
          <a:xfrm>
            <a:off x="34925" y="-26988"/>
            <a:ext cx="5251455" cy="1015663"/>
          </a:xfrm>
          <a:prstGeom prst="rect">
            <a:avLst/>
          </a:prstGeom>
          <a:noFill/>
          <a:ln w="9525">
            <a:noFill/>
            <a:miter lim="800000"/>
            <a:headEnd/>
            <a:tailEnd/>
          </a:ln>
        </p:spPr>
        <p:txBody>
          <a:bodyPr wrap="square">
            <a:spAutoFit/>
          </a:bodyPr>
          <a:lstStyle/>
          <a:p>
            <a:pPr>
              <a:spcBef>
                <a:spcPct val="50000"/>
              </a:spcBef>
            </a:pPr>
            <a:r>
              <a:rPr lang="ja-JP" altLang="en-US" sz="6000" dirty="0" smtClean="0">
                <a:solidFill>
                  <a:srgbClr val="3366CC"/>
                </a:solidFill>
                <a:ea typeface="HGP創英角ﾎﾟｯﾌﾟ体" pitchFamily="50" charset="-128"/>
              </a:rPr>
              <a:t>予約・</a:t>
            </a:r>
            <a:r>
              <a:rPr lang="ja-JP" altLang="en-US" sz="6000" dirty="0" smtClean="0">
                <a:solidFill>
                  <a:schemeClr val="accent1"/>
                </a:solidFill>
                <a:ea typeface="HGP創英角ﾎﾟｯﾌﾟ体" pitchFamily="50" charset="-128"/>
              </a:rPr>
              <a:t>取り寄せ</a:t>
            </a:r>
            <a:endParaRPr lang="ja-JP" altLang="en-US" sz="6000" dirty="0">
              <a:solidFill>
                <a:schemeClr val="accent1"/>
              </a:solidFill>
              <a:ea typeface="HGP創英角ﾎﾟｯﾌﾟ体" pitchFamily="50" charset="-128"/>
            </a:endParaRPr>
          </a:p>
        </p:txBody>
      </p:sp>
      <p:sp>
        <p:nvSpPr>
          <p:cNvPr id="4" name="AutoShape 5"/>
          <p:cNvSpPr>
            <a:spLocks noChangeArrowheads="1"/>
          </p:cNvSpPr>
          <p:nvPr/>
        </p:nvSpPr>
        <p:spPr bwMode="auto">
          <a:xfrm>
            <a:off x="71406" y="3643314"/>
            <a:ext cx="9001156" cy="571504"/>
          </a:xfrm>
          <a:prstGeom prst="roundRect">
            <a:avLst>
              <a:gd name="adj" fmla="val 16667"/>
            </a:avLst>
          </a:prstGeom>
          <a:noFill/>
          <a:ln w="50800">
            <a:solidFill>
              <a:srgbClr val="FF0000"/>
            </a:solidFill>
            <a:round/>
            <a:headEnd/>
            <a:tailEnd/>
          </a:ln>
        </p:spPr>
        <p:txBody>
          <a:bodyPr wrap="none" anchor="ctr"/>
          <a:lstStyle/>
          <a:p>
            <a:endParaRPr lang="ja-JP" altLang="en-US"/>
          </a:p>
        </p:txBody>
      </p:sp>
      <p:sp>
        <p:nvSpPr>
          <p:cNvPr id="7" name="AutoShape 6"/>
          <p:cNvSpPr>
            <a:spLocks noChangeArrowheads="1"/>
          </p:cNvSpPr>
          <p:nvPr/>
        </p:nvSpPr>
        <p:spPr bwMode="auto">
          <a:xfrm rot="10496292">
            <a:off x="8311495" y="4086716"/>
            <a:ext cx="360363" cy="576262"/>
          </a:xfrm>
          <a:prstGeom prst="downArrow">
            <a:avLst>
              <a:gd name="adj1" fmla="val 34407"/>
              <a:gd name="adj2" fmla="val 58390"/>
            </a:avLst>
          </a:prstGeom>
          <a:solidFill>
            <a:schemeClr val="bg1"/>
          </a:solidFill>
          <a:ln w="38100" algn="ctr">
            <a:solidFill>
              <a:srgbClr val="FF9933"/>
            </a:solidFill>
            <a:miter lim="800000"/>
            <a:headEnd/>
            <a:tailEnd/>
          </a:ln>
        </p:spPr>
        <p:txBody>
          <a:bodyPr rot="10800000" vert="eaVert" wrap="none" anchor="ctr"/>
          <a:lstStyle/>
          <a:p>
            <a:pPr algn="ctr"/>
            <a:r>
              <a:rPr lang="ja-JP" altLang="en-US" dirty="0" smtClean="0">
                <a:latin typeface="Impact" pitchFamily="34" charset="0"/>
              </a:rPr>
              <a:t>　　　　　　　　　　　　　　　　　　　　　　　　　　　　　　　　　　　　　　　　　　　　　　　　　　　　　　　　　　</a:t>
            </a:r>
            <a:endParaRPr lang="ja-JP" altLang="en-US" dirty="0">
              <a:latin typeface="Impact" pitchFamily="34" charset="0"/>
            </a:endParaRPr>
          </a:p>
        </p:txBody>
      </p:sp>
      <p:sp>
        <p:nvSpPr>
          <p:cNvPr id="8" name="Text Box 7"/>
          <p:cNvSpPr txBox="1">
            <a:spLocks noChangeArrowheads="1"/>
          </p:cNvSpPr>
          <p:nvPr/>
        </p:nvSpPr>
        <p:spPr bwMode="auto">
          <a:xfrm>
            <a:off x="7072330" y="4286256"/>
            <a:ext cx="1571636" cy="400110"/>
          </a:xfrm>
          <a:prstGeom prst="rect">
            <a:avLst/>
          </a:prstGeom>
          <a:noFill/>
          <a:ln w="9525" algn="ctr">
            <a:noFill/>
            <a:miter lim="800000"/>
            <a:headEnd/>
            <a:tailEnd/>
          </a:ln>
        </p:spPr>
        <p:txBody>
          <a:bodyPr wrap="square">
            <a:spAutoFit/>
          </a:bodyPr>
          <a:lstStyle/>
          <a:p>
            <a:pPr algn="ctr">
              <a:spcBef>
                <a:spcPct val="50000"/>
              </a:spcBef>
            </a:pPr>
            <a:r>
              <a:rPr lang="ja-JP" altLang="en-US" sz="2000" b="1" dirty="0">
                <a:solidFill>
                  <a:srgbClr val="FF9933"/>
                </a:solidFill>
                <a:latin typeface="HGS創英角ｺﾞｼｯｸUB" pitchFamily="50" charset="-128"/>
                <a:ea typeface="HGS創英角ｺﾞｼｯｸUB" pitchFamily="50" charset="-128"/>
              </a:rPr>
              <a:t>クリック</a:t>
            </a:r>
          </a:p>
        </p:txBody>
      </p:sp>
      <p:sp>
        <p:nvSpPr>
          <p:cNvPr id="9" name="スライド番号プレースホルダ 8"/>
          <p:cNvSpPr>
            <a:spLocks noGrp="1"/>
          </p:cNvSpPr>
          <p:nvPr>
            <p:ph type="sldNum" sz="quarter" idx="12"/>
          </p:nvPr>
        </p:nvSpPr>
        <p:spPr/>
        <p:txBody>
          <a:bodyPr/>
          <a:lstStyle/>
          <a:p>
            <a:fld id="{AF0271D1-FEF4-41C6-853B-57C0E8A49726}" type="slidenum">
              <a:rPr lang="ja-JP" altLang="en-US" smtClean="0"/>
              <a:pPr/>
              <a:t>41</a:t>
            </a:fld>
            <a:endParaRPr lang="en-US" altLang="ja-JP"/>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p:cNvPicPr>
            <a:picLocks noChangeAspect="1" noChangeArrowheads="1"/>
          </p:cNvPicPr>
          <p:nvPr/>
        </p:nvPicPr>
        <p:blipFill>
          <a:blip r:embed="rId3" cstate="print"/>
          <a:srcRect/>
          <a:stretch>
            <a:fillRect/>
          </a:stretch>
        </p:blipFill>
        <p:spPr bwMode="auto">
          <a:xfrm>
            <a:off x="0" y="0"/>
            <a:ext cx="8956675" cy="6572250"/>
          </a:xfrm>
          <a:prstGeom prst="rect">
            <a:avLst/>
          </a:prstGeom>
          <a:noFill/>
          <a:ln w="9525">
            <a:noFill/>
            <a:miter lim="800000"/>
            <a:headEnd/>
            <a:tailEnd/>
          </a:ln>
        </p:spPr>
      </p:pic>
      <p:sp>
        <p:nvSpPr>
          <p:cNvPr id="4" name="AutoShape 5"/>
          <p:cNvSpPr>
            <a:spLocks noChangeArrowheads="1"/>
          </p:cNvSpPr>
          <p:nvPr/>
        </p:nvSpPr>
        <p:spPr bwMode="auto">
          <a:xfrm rot="2670618">
            <a:off x="2925763" y="995363"/>
            <a:ext cx="812800" cy="525462"/>
          </a:xfrm>
          <a:prstGeom prst="leftArrow">
            <a:avLst>
              <a:gd name="adj1" fmla="val 45019"/>
              <a:gd name="adj2" fmla="val 71512"/>
            </a:avLst>
          </a:prstGeom>
          <a:solidFill>
            <a:srgbClr val="FF0000"/>
          </a:solidFill>
          <a:ln w="9525">
            <a:noFill/>
            <a:miter lim="800000"/>
            <a:headEnd/>
            <a:tailEnd/>
          </a:ln>
        </p:spPr>
        <p:txBody>
          <a:bodyPr wrap="none" anchor="ctr"/>
          <a:lstStyle/>
          <a:p>
            <a:endParaRPr lang="ja-JP" altLang="en-US"/>
          </a:p>
        </p:txBody>
      </p:sp>
      <p:sp>
        <p:nvSpPr>
          <p:cNvPr id="5" name="AutoShape 6"/>
          <p:cNvSpPr>
            <a:spLocks noChangeArrowheads="1"/>
          </p:cNvSpPr>
          <p:nvPr/>
        </p:nvSpPr>
        <p:spPr bwMode="auto">
          <a:xfrm rot="2670618">
            <a:off x="2568575" y="1423988"/>
            <a:ext cx="812800" cy="525462"/>
          </a:xfrm>
          <a:prstGeom prst="leftArrow">
            <a:avLst>
              <a:gd name="adj1" fmla="val 45019"/>
              <a:gd name="adj2" fmla="val 71512"/>
            </a:avLst>
          </a:prstGeom>
          <a:solidFill>
            <a:srgbClr val="FF0000"/>
          </a:solidFill>
          <a:ln w="9525">
            <a:noFill/>
            <a:miter lim="800000"/>
            <a:headEnd/>
            <a:tailEnd/>
          </a:ln>
        </p:spPr>
        <p:txBody>
          <a:bodyPr wrap="none" anchor="ctr"/>
          <a:lstStyle/>
          <a:p>
            <a:endParaRPr lang="ja-JP" altLang="en-US"/>
          </a:p>
        </p:txBody>
      </p:sp>
      <p:sp>
        <p:nvSpPr>
          <p:cNvPr id="6" name="スライド番号プレースホルダ 5"/>
          <p:cNvSpPr>
            <a:spLocks noGrp="1"/>
          </p:cNvSpPr>
          <p:nvPr>
            <p:ph type="sldNum" sz="quarter" idx="12"/>
          </p:nvPr>
        </p:nvSpPr>
        <p:spPr/>
        <p:txBody>
          <a:bodyPr/>
          <a:lstStyle/>
          <a:p>
            <a:fld id="{AF0271D1-FEF4-41C6-853B-57C0E8A49726}" type="slidenum">
              <a:rPr lang="ja-JP" altLang="en-US" smtClean="0"/>
              <a:pPr/>
              <a:t>42</a:t>
            </a:fld>
            <a:endParaRPr lang="en-US" altLang="ja-JP"/>
          </a:p>
        </p:txBody>
      </p:sp>
      <p:sp>
        <p:nvSpPr>
          <p:cNvPr id="7" name="AutoShape 8"/>
          <p:cNvSpPr>
            <a:spLocks noChangeArrowheads="1"/>
          </p:cNvSpPr>
          <p:nvPr/>
        </p:nvSpPr>
        <p:spPr bwMode="auto">
          <a:xfrm>
            <a:off x="3000375" y="2786063"/>
            <a:ext cx="5786438" cy="2286000"/>
          </a:xfrm>
          <a:prstGeom prst="roundRect">
            <a:avLst>
              <a:gd name="adj" fmla="val 16667"/>
            </a:avLst>
          </a:prstGeom>
          <a:solidFill>
            <a:srgbClr val="FFFF00"/>
          </a:solidFill>
          <a:ln w="9525" algn="ctr">
            <a:solidFill>
              <a:schemeClr val="tx1"/>
            </a:solidFill>
            <a:round/>
            <a:headEnd/>
            <a:tailEnd/>
          </a:ln>
        </p:spPr>
        <p:txBody>
          <a:bodyPr anchor="ctr"/>
          <a:lstStyle/>
          <a:p>
            <a:pPr>
              <a:defRPr/>
            </a:pPr>
            <a:r>
              <a:rPr lang="ja-JP" altLang="en-US" sz="2400" dirty="0">
                <a:latin typeface="HG丸ｺﾞｼｯｸM-PRO" pitchFamily="50" charset="-128"/>
                <a:ea typeface="HG丸ｺﾞｼｯｸM-PRO" pitchFamily="50" charset="-128"/>
              </a:rPr>
              <a:t>利用者</a:t>
            </a:r>
            <a:r>
              <a:rPr lang="en-US" altLang="ja-JP" sz="2400" dirty="0">
                <a:latin typeface="HG丸ｺﾞｼｯｸM-PRO" pitchFamily="50" charset="-128"/>
                <a:ea typeface="HG丸ｺﾞｼｯｸM-PRO" pitchFamily="50" charset="-128"/>
              </a:rPr>
              <a:t>ID</a:t>
            </a:r>
            <a:r>
              <a:rPr lang="ja-JP" altLang="en-US" sz="2400" dirty="0">
                <a:latin typeface="HG丸ｺﾞｼｯｸM-PRO" pitchFamily="50" charset="-128"/>
                <a:ea typeface="HG丸ｺﾞｼｯｸM-PRO" pitchFamily="50" charset="-128"/>
              </a:rPr>
              <a:t>：</a:t>
            </a:r>
            <a:endParaRPr lang="en-US" altLang="ja-JP" sz="2400" dirty="0">
              <a:latin typeface="HG丸ｺﾞｼｯｸM-PRO" pitchFamily="50" charset="-128"/>
              <a:ea typeface="HG丸ｺﾞｼｯｸM-PRO" pitchFamily="50" charset="-128"/>
            </a:endParaRPr>
          </a:p>
          <a:p>
            <a:pPr>
              <a:defRPr/>
            </a:pPr>
            <a:r>
              <a:rPr lang="ja-JP" altLang="en-US" sz="2400" dirty="0">
                <a:latin typeface="HG丸ｺﾞｼｯｸM-PRO" pitchFamily="50" charset="-128"/>
                <a:ea typeface="HG丸ｺﾞｼｯｸM-PRO" pitchFamily="50" charset="-128"/>
              </a:rPr>
              <a:t>　学生証のバーコード下の</a:t>
            </a:r>
            <a:r>
              <a:rPr lang="en-US" altLang="ja-JP" sz="2400" dirty="0">
                <a:latin typeface="HG丸ｺﾞｼｯｸM-PRO" pitchFamily="50" charset="-128"/>
                <a:ea typeface="HG丸ｺﾞｼｯｸM-PRO" pitchFamily="50" charset="-128"/>
              </a:rPr>
              <a:t>9</a:t>
            </a:r>
            <a:r>
              <a:rPr lang="ja-JP" altLang="en-US" sz="2400" dirty="0">
                <a:latin typeface="HG丸ｺﾞｼｯｸM-PRO" pitchFamily="50" charset="-128"/>
                <a:ea typeface="HG丸ｺﾞｼｯｸM-PRO" pitchFamily="50" charset="-128"/>
              </a:rPr>
              <a:t>桁の番号</a:t>
            </a:r>
            <a:endParaRPr lang="en-US" altLang="ja-JP" sz="2400" dirty="0">
              <a:latin typeface="HG丸ｺﾞｼｯｸM-PRO" pitchFamily="50" charset="-128"/>
              <a:ea typeface="HG丸ｺﾞｼｯｸM-PRO" pitchFamily="50" charset="-128"/>
            </a:endParaRPr>
          </a:p>
          <a:p>
            <a:pPr>
              <a:defRPr/>
            </a:pPr>
            <a:r>
              <a:rPr lang="ja-JP" altLang="en-US" sz="2400" dirty="0">
                <a:latin typeface="HG丸ｺﾞｼｯｸM-PRO" pitchFamily="50" charset="-128"/>
                <a:ea typeface="HG丸ｺﾞｼｯｸM-PRO" pitchFamily="50" charset="-128"/>
              </a:rPr>
              <a:t>パスワード：</a:t>
            </a:r>
            <a:endParaRPr lang="en-US" altLang="ja-JP" sz="2400" dirty="0">
              <a:latin typeface="HG丸ｺﾞｼｯｸM-PRO" pitchFamily="50" charset="-128"/>
              <a:ea typeface="HG丸ｺﾞｼｯｸM-PRO" pitchFamily="50" charset="-128"/>
            </a:endParaRPr>
          </a:p>
          <a:p>
            <a:pPr>
              <a:defRPr/>
            </a:pPr>
            <a:r>
              <a:rPr lang="ja-JP" altLang="en-US" sz="2400" dirty="0">
                <a:latin typeface="HG丸ｺﾞｼｯｸM-PRO" pitchFamily="50" charset="-128"/>
                <a:ea typeface="HG丸ｺﾞｼｯｸM-PRO" pitchFamily="50" charset="-128"/>
              </a:rPr>
              <a:t>　初期値は利用者</a:t>
            </a:r>
            <a:r>
              <a:rPr lang="en-US" altLang="ja-JP" sz="2400" dirty="0">
                <a:latin typeface="HG丸ｺﾞｼｯｸM-PRO" pitchFamily="50" charset="-128"/>
                <a:ea typeface="HG丸ｺﾞｼｯｸM-PRO" pitchFamily="50" charset="-128"/>
              </a:rPr>
              <a:t>ID</a:t>
            </a:r>
            <a:r>
              <a:rPr lang="ja-JP" altLang="en-US" sz="2400" dirty="0">
                <a:latin typeface="HG丸ｺﾞｼｯｸM-PRO" pitchFamily="50" charset="-128"/>
                <a:ea typeface="HG丸ｺﾞｼｯｸM-PRO" pitchFamily="50" charset="-128"/>
              </a:rPr>
              <a:t>と同じ</a:t>
            </a:r>
            <a:endParaRPr lang="en-US" altLang="ja-JP" sz="2400" dirty="0">
              <a:latin typeface="HG丸ｺﾞｼｯｸM-PRO" pitchFamily="50" charset="-128"/>
              <a:ea typeface="HG丸ｺﾞｼｯｸM-PRO" pitchFamily="50" charset="-128"/>
            </a:endParaRPr>
          </a:p>
          <a:p>
            <a:pPr>
              <a:defRPr/>
            </a:pPr>
            <a:r>
              <a:rPr lang="ja-JP" altLang="en-US" sz="2400" dirty="0">
                <a:latin typeface="HG丸ｺﾞｼｯｸM-PRO" pitchFamily="50" charset="-128"/>
                <a:ea typeface="HG丸ｺﾞｼｯｸM-PRO" pitchFamily="50" charset="-128"/>
              </a:rPr>
              <a:t>　ログイン後、変更をお願いします！</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3" cstate="print"/>
          <a:srcRect/>
          <a:stretch>
            <a:fillRect/>
          </a:stretch>
        </p:blipFill>
        <p:spPr bwMode="auto">
          <a:xfrm>
            <a:off x="0" y="1285860"/>
            <a:ext cx="9101299" cy="4695839"/>
          </a:xfrm>
          <a:prstGeom prst="rect">
            <a:avLst/>
          </a:prstGeom>
          <a:noFill/>
          <a:ln w="9525">
            <a:noFill/>
            <a:miter lim="800000"/>
            <a:headEnd/>
            <a:tailEnd/>
          </a:ln>
          <a:effectLst/>
        </p:spPr>
      </p:pic>
      <p:sp>
        <p:nvSpPr>
          <p:cNvPr id="3" name="Oval 4"/>
          <p:cNvSpPr>
            <a:spLocks noChangeArrowheads="1"/>
          </p:cNvSpPr>
          <p:nvPr/>
        </p:nvSpPr>
        <p:spPr bwMode="auto">
          <a:xfrm flipV="1">
            <a:off x="106330" y="2357430"/>
            <a:ext cx="3365497" cy="1142999"/>
          </a:xfrm>
          <a:prstGeom prst="ellipse">
            <a:avLst/>
          </a:prstGeom>
          <a:noFill/>
          <a:ln w="38100">
            <a:solidFill>
              <a:srgbClr val="FF0000"/>
            </a:solidFill>
            <a:round/>
            <a:headEnd/>
            <a:tailEnd/>
          </a:ln>
        </p:spPr>
        <p:txBody>
          <a:bodyPr wrap="none" anchor="ctr"/>
          <a:lstStyle/>
          <a:p>
            <a:endParaRPr lang="ja-JP" altLang="en-US"/>
          </a:p>
        </p:txBody>
      </p:sp>
      <p:sp>
        <p:nvSpPr>
          <p:cNvPr id="4" name="Oval 5"/>
          <p:cNvSpPr>
            <a:spLocks noChangeArrowheads="1"/>
          </p:cNvSpPr>
          <p:nvPr/>
        </p:nvSpPr>
        <p:spPr bwMode="auto">
          <a:xfrm flipV="1">
            <a:off x="3786182" y="3286124"/>
            <a:ext cx="1511300" cy="431800"/>
          </a:xfrm>
          <a:prstGeom prst="ellipse">
            <a:avLst/>
          </a:prstGeom>
          <a:noFill/>
          <a:ln w="38100">
            <a:solidFill>
              <a:srgbClr val="FF0000"/>
            </a:solidFill>
            <a:round/>
            <a:headEnd/>
            <a:tailEnd/>
          </a:ln>
        </p:spPr>
        <p:txBody>
          <a:bodyPr wrap="none" anchor="ctr"/>
          <a:lstStyle/>
          <a:p>
            <a:endParaRPr lang="ja-JP" altLang="en-US"/>
          </a:p>
        </p:txBody>
      </p:sp>
      <p:sp>
        <p:nvSpPr>
          <p:cNvPr id="5" name="スライド番号プレースホルダ 4"/>
          <p:cNvSpPr>
            <a:spLocks noGrp="1"/>
          </p:cNvSpPr>
          <p:nvPr>
            <p:ph type="sldNum" sz="quarter" idx="12"/>
          </p:nvPr>
        </p:nvSpPr>
        <p:spPr/>
        <p:txBody>
          <a:bodyPr/>
          <a:lstStyle/>
          <a:p>
            <a:fld id="{AF0271D1-FEF4-41C6-853B-57C0E8A49726}" type="slidenum">
              <a:rPr lang="ja-JP" altLang="en-US" smtClean="0"/>
              <a:pPr/>
              <a:t>43</a:t>
            </a:fld>
            <a:endParaRPr lang="en-US" altLang="ja-JP"/>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2"/>
          </p:nvPr>
        </p:nvSpPr>
        <p:spPr/>
        <p:txBody>
          <a:bodyPr/>
          <a:lstStyle/>
          <a:p>
            <a:fld id="{AF0271D1-FEF4-41C6-853B-57C0E8A49726}" type="slidenum">
              <a:rPr lang="ja-JP" altLang="en-US" smtClean="0"/>
              <a:pPr/>
              <a:t>44</a:t>
            </a:fld>
            <a:endParaRPr lang="en-US" altLang="ja-JP"/>
          </a:p>
        </p:txBody>
      </p:sp>
      <p:pic>
        <p:nvPicPr>
          <p:cNvPr id="98307" name="Picture 3"/>
          <p:cNvPicPr>
            <a:picLocks noChangeAspect="1" noChangeArrowheads="1"/>
          </p:cNvPicPr>
          <p:nvPr/>
        </p:nvPicPr>
        <p:blipFill>
          <a:blip r:embed="rId3" cstate="print"/>
          <a:srcRect/>
          <a:stretch>
            <a:fillRect/>
          </a:stretch>
        </p:blipFill>
        <p:spPr bwMode="auto">
          <a:xfrm>
            <a:off x="0" y="500042"/>
            <a:ext cx="9144000" cy="5022178"/>
          </a:xfrm>
          <a:prstGeom prst="rect">
            <a:avLst/>
          </a:prstGeom>
          <a:noFill/>
          <a:ln w="9525">
            <a:noFill/>
            <a:miter lim="800000"/>
            <a:headEnd/>
            <a:tailEnd/>
          </a:ln>
          <a:effectLst/>
        </p:spPr>
      </p:pic>
      <p:sp>
        <p:nvSpPr>
          <p:cNvPr id="6" name="Oval 5"/>
          <p:cNvSpPr>
            <a:spLocks noChangeArrowheads="1"/>
          </p:cNvSpPr>
          <p:nvPr/>
        </p:nvSpPr>
        <p:spPr bwMode="auto">
          <a:xfrm flipV="1">
            <a:off x="3000364" y="4643446"/>
            <a:ext cx="1511300" cy="431800"/>
          </a:xfrm>
          <a:prstGeom prst="ellipse">
            <a:avLst/>
          </a:prstGeom>
          <a:noFill/>
          <a:ln w="38100">
            <a:solidFill>
              <a:srgbClr val="FF0000"/>
            </a:solidFill>
            <a:round/>
            <a:headEnd/>
            <a:tailEnd/>
          </a:ln>
        </p:spPr>
        <p:txBody>
          <a:bodyPr wrap="none" anchor="ctr"/>
          <a:lstStyle/>
          <a:p>
            <a:endParaRPr lang="ja-JP"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4"/>
          <p:cNvPicPr>
            <a:picLocks noChangeAspect="1" noChangeArrowheads="1"/>
          </p:cNvPicPr>
          <p:nvPr/>
        </p:nvPicPr>
        <p:blipFill>
          <a:blip r:embed="rId3" cstate="print"/>
          <a:srcRect/>
          <a:stretch>
            <a:fillRect/>
          </a:stretch>
        </p:blipFill>
        <p:spPr bwMode="auto">
          <a:xfrm>
            <a:off x="0" y="0"/>
            <a:ext cx="7962900" cy="3714750"/>
          </a:xfrm>
          <a:prstGeom prst="rect">
            <a:avLst/>
          </a:prstGeom>
          <a:noFill/>
          <a:ln w="9525">
            <a:noFill/>
            <a:miter lim="800000"/>
            <a:headEnd/>
            <a:tailEnd/>
          </a:ln>
          <a:effectLst/>
        </p:spPr>
      </p:pic>
      <p:pic>
        <p:nvPicPr>
          <p:cNvPr id="99331" name="Picture 3"/>
          <p:cNvPicPr>
            <a:picLocks noChangeAspect="1" noChangeArrowheads="1"/>
          </p:cNvPicPr>
          <p:nvPr/>
        </p:nvPicPr>
        <p:blipFill>
          <a:blip r:embed="rId4" cstate="print"/>
          <a:srcRect/>
          <a:stretch>
            <a:fillRect/>
          </a:stretch>
        </p:blipFill>
        <p:spPr bwMode="auto">
          <a:xfrm>
            <a:off x="1285820" y="3708729"/>
            <a:ext cx="7858180" cy="3149271"/>
          </a:xfrm>
          <a:prstGeom prst="rect">
            <a:avLst/>
          </a:prstGeom>
          <a:noFill/>
          <a:ln w="9525">
            <a:solidFill>
              <a:schemeClr val="tx1"/>
            </a:solidFill>
            <a:miter lim="800000"/>
            <a:headEnd/>
            <a:tailEnd/>
          </a:ln>
          <a:effectLst/>
        </p:spPr>
      </p:pic>
      <p:sp>
        <p:nvSpPr>
          <p:cNvPr id="4" name="Oval 5"/>
          <p:cNvSpPr>
            <a:spLocks noChangeArrowheads="1"/>
          </p:cNvSpPr>
          <p:nvPr/>
        </p:nvSpPr>
        <p:spPr bwMode="auto">
          <a:xfrm flipV="1">
            <a:off x="3643306" y="3214686"/>
            <a:ext cx="1511300" cy="431800"/>
          </a:xfrm>
          <a:prstGeom prst="ellipse">
            <a:avLst/>
          </a:prstGeom>
          <a:noFill/>
          <a:ln w="38100">
            <a:solidFill>
              <a:srgbClr val="FF0000"/>
            </a:solidFill>
            <a:round/>
            <a:headEnd/>
            <a:tailEnd/>
          </a:ln>
        </p:spPr>
        <p:txBody>
          <a:bodyPr wrap="none" anchor="ctr"/>
          <a:lstStyle/>
          <a:p>
            <a:endParaRPr lang="ja-JP"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0466E2A0-0F88-49CA-B779-0C7D51A09636}" type="slidenum">
              <a:rPr lang="ja-JP" altLang="en-US" smtClean="0"/>
              <a:pPr/>
              <a:t>46</a:t>
            </a:fld>
            <a:endParaRPr lang="en-US" altLang="ja-JP"/>
          </a:p>
        </p:txBody>
      </p:sp>
      <p:sp>
        <p:nvSpPr>
          <p:cNvPr id="63490" name="Rectangle 4"/>
          <p:cNvSpPr>
            <a:spLocks noGrp="1" noChangeArrowheads="1"/>
          </p:cNvSpPr>
          <p:nvPr>
            <p:ph type="title"/>
          </p:nvPr>
        </p:nvSpPr>
        <p:spPr>
          <a:xfrm>
            <a:off x="250825" y="115888"/>
            <a:ext cx="8229600" cy="955658"/>
          </a:xfrm>
        </p:spPr>
        <p:txBody>
          <a:bodyPr/>
          <a:lstStyle/>
          <a:p>
            <a:pPr eaLnBrk="1" hangingPunct="1"/>
            <a:r>
              <a:rPr lang="ja-JP" altLang="en-US" dirty="0" smtClean="0"/>
              <a:t>あなたのお手元に届きます</a:t>
            </a:r>
          </a:p>
        </p:txBody>
      </p:sp>
      <p:pic>
        <p:nvPicPr>
          <p:cNvPr id="63491" name="Picture 4" descr="\\File-sv\本館\閲覧担当 (Hd-tmul)\図書館情報リテラシー\★22年度リテラシー\オリエンテーション\写真\IMGP0636.JPG"/>
          <p:cNvPicPr>
            <a:picLocks noChangeAspect="1" noChangeArrowheads="1"/>
          </p:cNvPicPr>
          <p:nvPr/>
        </p:nvPicPr>
        <p:blipFill>
          <a:blip r:embed="rId3" cstate="print"/>
          <a:srcRect/>
          <a:stretch>
            <a:fillRect/>
          </a:stretch>
        </p:blipFill>
        <p:spPr bwMode="auto">
          <a:xfrm>
            <a:off x="0" y="1143000"/>
            <a:ext cx="7943850" cy="5957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1059712"/>
            <a:ext cx="8171248" cy="1828800"/>
          </a:xfrm>
        </p:spPr>
        <p:txBody>
          <a:bodyPr>
            <a:normAutofit/>
          </a:bodyPr>
          <a:lstStyle/>
          <a:p>
            <a:pPr marL="742950" indent="-742950"/>
            <a:r>
              <a:rPr lang="en-US" altLang="ja-JP" sz="4400" dirty="0" smtClean="0"/>
              <a:t>4</a:t>
            </a:r>
            <a:r>
              <a:rPr lang="ja-JP" altLang="en-US" sz="4400" dirty="0" smtClean="0"/>
              <a:t>　</a:t>
            </a:r>
            <a:r>
              <a:rPr lang="ja-JP" altLang="en-US" sz="4400" dirty="0" smtClean="0">
                <a:latin typeface="Arial" pitchFamily="34" charset="0"/>
                <a:cs typeface="Arial" pitchFamily="34" charset="0"/>
              </a:rPr>
              <a:t>図書館で使えるデータベース</a:t>
            </a:r>
            <a:endParaRPr lang="en-US" altLang="ja-JP" sz="4400" dirty="0" smtClean="0">
              <a:latin typeface="Arial" pitchFamily="34" charset="0"/>
              <a:cs typeface="Arial" pitchFamily="34" charset="0"/>
            </a:endParaRPr>
          </a:p>
        </p:txBody>
      </p:sp>
      <p:sp>
        <p:nvSpPr>
          <p:cNvPr id="4" name="テキスト プレースホルダ 3"/>
          <p:cNvSpPr>
            <a:spLocks noGrp="1"/>
          </p:cNvSpPr>
          <p:nvPr>
            <p:ph type="body" idx="1"/>
          </p:nvPr>
        </p:nvSpPr>
        <p:spPr/>
        <p:txBody>
          <a:bodyPr/>
          <a:lstStyle/>
          <a:p>
            <a:r>
              <a:rPr lang="ja-JP" altLang="en-US" dirty="0" smtClean="0"/>
              <a:t>図書館ホームページ　情報検索</a:t>
            </a:r>
            <a:endParaRPr kumimoji="1" lang="en-US" altLang="ja-JP" dirty="0" smtClean="0"/>
          </a:p>
          <a:p>
            <a:endParaRPr kumimoji="1" lang="ja-JP"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タイトル 1"/>
          <p:cNvSpPr>
            <a:spLocks noGrp="1"/>
          </p:cNvSpPr>
          <p:nvPr>
            <p:ph type="title"/>
          </p:nvPr>
        </p:nvSpPr>
        <p:spPr>
          <a:xfrm>
            <a:off x="571472" y="285728"/>
            <a:ext cx="7499350" cy="1143000"/>
          </a:xfrm>
        </p:spPr>
        <p:txBody>
          <a:bodyPr/>
          <a:lstStyle/>
          <a:p>
            <a:pPr eaLnBrk="1" hangingPunct="1"/>
            <a:r>
              <a:rPr lang="ja-JP" altLang="en-US" sz="4400" dirty="0" smtClean="0"/>
              <a:t>データベースの特徴</a:t>
            </a:r>
          </a:p>
        </p:txBody>
      </p:sp>
      <p:sp>
        <p:nvSpPr>
          <p:cNvPr id="8" name="テキスト ボックス 7"/>
          <p:cNvSpPr txBox="1"/>
          <p:nvPr/>
        </p:nvSpPr>
        <p:spPr>
          <a:xfrm>
            <a:off x="285750" y="4000500"/>
            <a:ext cx="8858250" cy="2308324"/>
          </a:xfrm>
          <a:prstGeom prst="rect">
            <a:avLst/>
          </a:prstGeom>
          <a:noFill/>
        </p:spPr>
        <p:txBody>
          <a:bodyPr wrap="square">
            <a:spAutoFit/>
          </a:bodyPr>
          <a:lstStyle/>
          <a:p>
            <a:pPr algn="l">
              <a:defRPr/>
            </a:pPr>
            <a:r>
              <a:rPr lang="ja-JP" altLang="en-US" sz="2800" dirty="0">
                <a:latin typeface="ＭＳ ゴシック" pitchFamily="49" charset="-128"/>
                <a:ea typeface="ＭＳ ゴシック" pitchFamily="49" charset="-128"/>
              </a:rPr>
              <a:t>○無料か有料か？（</a:t>
            </a:r>
            <a:r>
              <a:rPr lang="ja-JP" altLang="en-US" sz="2400" dirty="0">
                <a:latin typeface="ＭＳ ゴシック" pitchFamily="49" charset="-128"/>
                <a:ea typeface="ＭＳ ゴシック" pitchFamily="49" charset="-128"/>
              </a:rPr>
              <a:t>学内限定かどうか）</a:t>
            </a:r>
            <a:endParaRPr lang="en-US" altLang="ja-JP" sz="2400" dirty="0">
              <a:latin typeface="ＭＳ ゴシック" pitchFamily="49" charset="-128"/>
              <a:ea typeface="ＭＳ ゴシック" pitchFamily="49" charset="-128"/>
            </a:endParaRPr>
          </a:p>
          <a:p>
            <a:pPr algn="l">
              <a:defRPr/>
            </a:pPr>
            <a:r>
              <a:rPr lang="ja-JP" altLang="en-US" sz="2800" dirty="0">
                <a:latin typeface="ＭＳ ゴシック" pitchFamily="49" charset="-128"/>
                <a:ea typeface="ＭＳ ゴシック" pitchFamily="49" charset="-128"/>
              </a:rPr>
              <a:t>○本文にリンクしているかどうか？</a:t>
            </a:r>
            <a:endParaRPr lang="en-US" altLang="ja-JP" sz="2800" dirty="0">
              <a:latin typeface="ＭＳ ゴシック" pitchFamily="49" charset="-128"/>
              <a:ea typeface="ＭＳ ゴシック" pitchFamily="49" charset="-128"/>
            </a:endParaRPr>
          </a:p>
          <a:p>
            <a:pPr algn="l">
              <a:defRPr/>
            </a:pPr>
            <a:r>
              <a:rPr lang="ja-JP" altLang="en-US" sz="2800" dirty="0">
                <a:latin typeface="ＭＳ ゴシック" pitchFamily="49" charset="-128"/>
                <a:ea typeface="ＭＳ ゴシック" pitchFamily="49" charset="-128"/>
              </a:rPr>
              <a:t>○日本語資料か英語資料か？</a:t>
            </a:r>
            <a:endParaRPr lang="en-US" altLang="ja-JP" sz="2800" dirty="0">
              <a:latin typeface="ＭＳ ゴシック" pitchFamily="49" charset="-128"/>
              <a:ea typeface="ＭＳ ゴシック" pitchFamily="49" charset="-128"/>
            </a:endParaRPr>
          </a:p>
          <a:p>
            <a:pPr algn="l">
              <a:defRPr/>
            </a:pPr>
            <a:r>
              <a:rPr lang="ja-JP" altLang="en-US" sz="2800" dirty="0">
                <a:latin typeface="ＭＳ ゴシック" pitchFamily="49" charset="-128"/>
                <a:ea typeface="ＭＳ ゴシック" pitchFamily="49" charset="-128"/>
              </a:rPr>
              <a:t>○資料の種類</a:t>
            </a:r>
            <a:r>
              <a:rPr lang="ja-JP" altLang="en-US" sz="2400" dirty="0">
                <a:latin typeface="ＭＳ ゴシック" pitchFamily="49" charset="-128"/>
                <a:ea typeface="ＭＳ ゴシック" pitchFamily="49" charset="-128"/>
              </a:rPr>
              <a:t>（図書、雑誌論文、博士論文、特許情報など）</a:t>
            </a:r>
            <a:endParaRPr lang="en-US" altLang="ja-JP" sz="2400" dirty="0">
              <a:latin typeface="ＭＳ ゴシック" pitchFamily="49" charset="-128"/>
              <a:ea typeface="ＭＳ ゴシック" pitchFamily="49" charset="-128"/>
            </a:endParaRPr>
          </a:p>
          <a:p>
            <a:pPr algn="l">
              <a:defRPr/>
            </a:pPr>
            <a:r>
              <a:rPr lang="ja-JP" altLang="en-US" sz="2800" dirty="0">
                <a:latin typeface="ＭＳ ゴシック" pitchFamily="49" charset="-128"/>
                <a:ea typeface="ＭＳ ゴシック" pitchFamily="49" charset="-128"/>
              </a:rPr>
              <a:t>○充実している分野</a:t>
            </a:r>
            <a:r>
              <a:rPr lang="ja-JP" altLang="en-US" sz="2400" dirty="0">
                <a:latin typeface="ＭＳ ゴシック" pitchFamily="49" charset="-128"/>
                <a:ea typeface="ＭＳ ゴシック" pitchFamily="49" charset="-128"/>
              </a:rPr>
              <a:t>（教育、科学、医学など</a:t>
            </a:r>
            <a:r>
              <a:rPr lang="ja-JP" altLang="en-US" sz="2400" dirty="0">
                <a:latin typeface="+mn-ea"/>
                <a:ea typeface="+mn-ea"/>
              </a:rPr>
              <a:t>）</a:t>
            </a:r>
            <a:endParaRPr lang="en-US" altLang="ja-JP" sz="2400" dirty="0">
              <a:latin typeface="+mn-ea"/>
              <a:ea typeface="+mn-ea"/>
            </a:endParaRPr>
          </a:p>
        </p:txBody>
      </p:sp>
      <p:sp>
        <p:nvSpPr>
          <p:cNvPr id="9" name="テキスト ボックス 8"/>
          <p:cNvSpPr txBox="1"/>
          <p:nvPr/>
        </p:nvSpPr>
        <p:spPr>
          <a:xfrm>
            <a:off x="500063" y="3643313"/>
            <a:ext cx="2643177" cy="461962"/>
          </a:xfrm>
          <a:prstGeom prst="rect">
            <a:avLst/>
          </a:prstGeom>
          <a:noFill/>
        </p:spPr>
        <p:txBody>
          <a:bodyPr wrap="square">
            <a:spAutoFit/>
          </a:bodyPr>
          <a:lstStyle/>
          <a:p>
            <a:pPr algn="l">
              <a:defRPr/>
            </a:pPr>
            <a:r>
              <a:rPr lang="ja-JP" altLang="en-US" sz="2400" dirty="0">
                <a:latin typeface="ＭＳ ゴシック" pitchFamily="49" charset="-128"/>
                <a:ea typeface="ＭＳ ゴシック" pitchFamily="49" charset="-128"/>
              </a:rPr>
              <a:t>例えば・・・</a:t>
            </a:r>
            <a:endParaRPr lang="en-US" altLang="ja-JP" sz="2400" dirty="0">
              <a:latin typeface="ＭＳ ゴシック" pitchFamily="49" charset="-128"/>
              <a:ea typeface="ＭＳ ゴシック" pitchFamily="49" charset="-128"/>
            </a:endParaRPr>
          </a:p>
        </p:txBody>
      </p:sp>
      <p:sp>
        <p:nvSpPr>
          <p:cNvPr id="10" name="正方形/長方形 9"/>
          <p:cNvSpPr/>
          <p:nvPr/>
        </p:nvSpPr>
        <p:spPr>
          <a:xfrm>
            <a:off x="785813" y="1643063"/>
            <a:ext cx="7215187" cy="18573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ja-JP" altLang="en-US" sz="3600" dirty="0">
                <a:solidFill>
                  <a:schemeClr val="tx1"/>
                </a:solidFill>
                <a:latin typeface="ＭＳ ゴシック" pitchFamily="49" charset="-128"/>
                <a:ea typeface="ＭＳ ゴシック" pitchFamily="49" charset="-128"/>
              </a:rPr>
              <a:t>データベースは、それぞれ</a:t>
            </a:r>
            <a:r>
              <a:rPr lang="ja-JP" altLang="en-US" sz="3600" dirty="0">
                <a:solidFill>
                  <a:srgbClr val="FF0000"/>
                </a:solidFill>
                <a:latin typeface="ＭＳ ゴシック" pitchFamily="49" charset="-128"/>
                <a:ea typeface="ＭＳ ゴシック" pitchFamily="49" charset="-128"/>
              </a:rPr>
              <a:t>特徴</a:t>
            </a:r>
            <a:r>
              <a:rPr lang="ja-JP" altLang="en-US" sz="3600" dirty="0">
                <a:solidFill>
                  <a:schemeClr val="tx1"/>
                </a:solidFill>
                <a:latin typeface="ＭＳ ゴシック" pitchFamily="49" charset="-128"/>
                <a:ea typeface="ＭＳ ゴシック" pitchFamily="49" charset="-128"/>
              </a:rPr>
              <a:t>があり、使うツールによって、得られる情報が異なる。</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srcRect/>
          <a:stretch>
            <a:fillRect/>
          </a:stretch>
        </p:blipFill>
        <p:spPr bwMode="auto">
          <a:xfrm>
            <a:off x="971600" y="1484784"/>
            <a:ext cx="7286600" cy="4781831"/>
          </a:xfrm>
          <a:prstGeom prst="rect">
            <a:avLst/>
          </a:prstGeom>
          <a:noFill/>
          <a:ln w="9525">
            <a:solidFill>
              <a:schemeClr val="accent1"/>
            </a:solidFill>
            <a:miter lim="800000"/>
            <a:headEnd/>
            <a:tailEnd/>
          </a:ln>
        </p:spPr>
      </p:pic>
      <p:sp>
        <p:nvSpPr>
          <p:cNvPr id="2" name="コンテンツ プレースホルダ 1"/>
          <p:cNvSpPr>
            <a:spLocks noGrp="1"/>
          </p:cNvSpPr>
          <p:nvPr>
            <p:ph idx="1"/>
          </p:nvPr>
        </p:nvSpPr>
        <p:spPr>
          <a:xfrm>
            <a:off x="4211960" y="6281936"/>
            <a:ext cx="4392488" cy="576064"/>
          </a:xfrm>
        </p:spPr>
        <p:txBody>
          <a:bodyPr>
            <a:normAutofit fontScale="92500"/>
          </a:bodyPr>
          <a:lstStyle/>
          <a:p>
            <a:pPr>
              <a:buNone/>
            </a:pPr>
            <a:r>
              <a:rPr lang="en-US" altLang="ja-JP" dirty="0" smtClean="0"/>
              <a:t>http://www.lib.tmu.ac.jp/</a:t>
            </a:r>
            <a:endParaRPr kumimoji="1" lang="ja-JP" altLang="en-US" dirty="0"/>
          </a:p>
        </p:txBody>
      </p:sp>
      <p:sp>
        <p:nvSpPr>
          <p:cNvPr id="3" name="タイトル 2"/>
          <p:cNvSpPr>
            <a:spLocks noGrp="1"/>
          </p:cNvSpPr>
          <p:nvPr>
            <p:ph type="title"/>
          </p:nvPr>
        </p:nvSpPr>
        <p:spPr/>
        <p:txBody>
          <a:bodyPr>
            <a:normAutofit fontScale="90000"/>
          </a:bodyPr>
          <a:lstStyle/>
          <a:p>
            <a:r>
              <a:rPr kumimoji="1" lang="ja-JP" altLang="en-US" dirty="0" smtClean="0"/>
              <a:t>調べ物に役立つサイト　</a:t>
            </a:r>
            <a:r>
              <a:rPr kumimoji="1" lang="en-US" altLang="ja-JP" dirty="0" smtClean="0"/>
              <a:t/>
            </a:r>
            <a:br>
              <a:rPr kumimoji="1" lang="en-US" altLang="ja-JP" dirty="0" smtClean="0"/>
            </a:br>
            <a:r>
              <a:rPr kumimoji="1" lang="ja-JP" altLang="en-US" dirty="0" smtClean="0">
                <a:solidFill>
                  <a:srgbClr val="FF0000"/>
                </a:solidFill>
              </a:rPr>
              <a:t>図書館ホームページ！！</a:t>
            </a:r>
            <a:endParaRPr kumimoji="1" lang="ja-JP" altLang="en-US" dirty="0">
              <a:solidFill>
                <a:srgbClr val="FF0000"/>
              </a:solidFill>
            </a:endParaRPr>
          </a:p>
        </p:txBody>
      </p:sp>
      <p:sp>
        <p:nvSpPr>
          <p:cNvPr id="5" name="上リボン 4"/>
          <p:cNvSpPr/>
          <p:nvPr/>
        </p:nvSpPr>
        <p:spPr>
          <a:xfrm rot="941423">
            <a:off x="5242541" y="1767513"/>
            <a:ext cx="3240360" cy="612648"/>
          </a:xfrm>
          <a:prstGeom prst="ribbon2">
            <a:avLst/>
          </a:prstGeom>
          <a:solidFill>
            <a:srgbClr val="FFFF00">
              <a:alpha val="94000"/>
            </a:srgb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rgbClr val="FF0000"/>
                </a:solidFill>
              </a:rPr>
              <a:t>リニューアル</a:t>
            </a:r>
            <a:endParaRPr kumimoji="1" lang="ja-JP" altLang="en-US" dirty="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File-sv\本館\閲覧担当 (Hd-tmul)\図書館情報リテラシー\★24年度リテラシー\定期講習会\館内写真\comu2.jpg"/>
          <p:cNvPicPr>
            <a:picLocks noChangeAspect="1" noChangeArrowheads="1"/>
          </p:cNvPicPr>
          <p:nvPr/>
        </p:nvPicPr>
        <p:blipFill>
          <a:blip r:embed="rId3" cstate="print">
            <a:lum bright="44000"/>
          </a:blip>
          <a:srcRect l="3737" t="4951" r="4615" b="4607"/>
          <a:stretch>
            <a:fillRect/>
          </a:stretch>
        </p:blipFill>
        <p:spPr bwMode="auto">
          <a:xfrm>
            <a:off x="571472" y="428604"/>
            <a:ext cx="7786742" cy="5857916"/>
          </a:xfrm>
          <a:prstGeom prst="rect">
            <a:avLst/>
          </a:prstGeom>
          <a:noFill/>
        </p:spPr>
      </p:pic>
      <p:sp>
        <p:nvSpPr>
          <p:cNvPr id="2" name="タイトル 1"/>
          <p:cNvSpPr>
            <a:spLocks noGrp="1"/>
          </p:cNvSpPr>
          <p:nvPr>
            <p:ph type="title"/>
          </p:nvPr>
        </p:nvSpPr>
        <p:spPr>
          <a:xfrm>
            <a:off x="642910" y="928670"/>
            <a:ext cx="7943848" cy="4000528"/>
          </a:xfrm>
        </p:spPr>
        <p:txBody>
          <a:bodyPr>
            <a:normAutofit/>
          </a:bodyPr>
          <a:lstStyle/>
          <a:p>
            <a:r>
              <a:rPr kumimoji="1" lang="ja-JP" altLang="en-US" dirty="0" smtClean="0"/>
              <a:t>首都大学東京</a:t>
            </a:r>
            <a:r>
              <a:rPr kumimoji="1" lang="en-US" altLang="ja-JP" dirty="0" smtClean="0"/>
              <a:t/>
            </a:r>
            <a:br>
              <a:rPr kumimoji="1" lang="en-US" altLang="ja-JP" dirty="0" smtClean="0"/>
            </a:br>
            <a:r>
              <a:rPr lang="ja-JP" altLang="en-US" dirty="0" smtClean="0"/>
              <a:t>図書館本館紹介</a:t>
            </a:r>
            <a:r>
              <a:rPr lang="en-US" altLang="ja-JP" dirty="0" smtClean="0"/>
              <a:t/>
            </a:r>
            <a:br>
              <a:rPr lang="en-US" altLang="ja-JP" dirty="0" smtClean="0"/>
            </a:br>
            <a:r>
              <a:rPr lang="en-US" altLang="ja-JP" dirty="0" smtClean="0"/>
              <a:t/>
            </a:r>
            <a:br>
              <a:rPr lang="en-US" altLang="ja-JP" dirty="0" smtClean="0"/>
            </a:br>
            <a:r>
              <a:rPr lang="ja-JP" altLang="en-US" dirty="0" smtClean="0"/>
              <a:t>　　～図書館で何ができる？～</a:t>
            </a:r>
            <a:endParaRPr kumimoji="1" lang="ja-JP"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179512" y="332656"/>
            <a:ext cx="7286600" cy="4781831"/>
          </a:xfrm>
          <a:prstGeom prst="rect">
            <a:avLst/>
          </a:prstGeom>
          <a:noFill/>
          <a:ln w="9525">
            <a:solidFill>
              <a:schemeClr val="accent1"/>
            </a:solidFill>
            <a:miter lim="800000"/>
            <a:headEnd/>
            <a:tailEnd/>
          </a:ln>
        </p:spPr>
      </p:pic>
      <p:sp>
        <p:nvSpPr>
          <p:cNvPr id="6" name="Oval 4"/>
          <p:cNvSpPr>
            <a:spLocks noChangeArrowheads="1"/>
          </p:cNvSpPr>
          <p:nvPr/>
        </p:nvSpPr>
        <p:spPr bwMode="auto">
          <a:xfrm flipV="1">
            <a:off x="179512" y="4293095"/>
            <a:ext cx="1801374" cy="782959"/>
          </a:xfrm>
          <a:prstGeom prst="ellipse">
            <a:avLst/>
          </a:prstGeom>
          <a:noFill/>
          <a:ln w="44450">
            <a:solidFill>
              <a:srgbClr val="FF0000"/>
            </a:solidFill>
            <a:round/>
            <a:headEnd/>
            <a:tailEnd/>
          </a:ln>
        </p:spPr>
        <p:txBody>
          <a:bodyPr wrap="none" anchor="ctr"/>
          <a:lstStyle/>
          <a:p>
            <a:endParaRPr lang="ja-JP" altLang="en-US"/>
          </a:p>
        </p:txBody>
      </p:sp>
      <p:pic>
        <p:nvPicPr>
          <p:cNvPr id="229378" name="Picture 2"/>
          <p:cNvPicPr>
            <a:picLocks noChangeAspect="1" noChangeArrowheads="1"/>
          </p:cNvPicPr>
          <p:nvPr/>
        </p:nvPicPr>
        <p:blipFill>
          <a:blip r:embed="rId4" cstate="print"/>
          <a:srcRect/>
          <a:stretch>
            <a:fillRect/>
          </a:stretch>
        </p:blipFill>
        <p:spPr bwMode="auto">
          <a:xfrm>
            <a:off x="1809750" y="1340768"/>
            <a:ext cx="7334250" cy="3524250"/>
          </a:xfrm>
          <a:prstGeom prst="rect">
            <a:avLst/>
          </a:prstGeom>
          <a:noFill/>
          <a:ln w="9525">
            <a:solidFill>
              <a:schemeClr val="tx1">
                <a:lumMod val="50000"/>
                <a:lumOff val="50000"/>
              </a:schemeClr>
            </a:solidFill>
            <a:miter lim="800000"/>
            <a:headEnd/>
            <a:tailEnd/>
          </a:ln>
        </p:spPr>
      </p:pic>
      <p:pic>
        <p:nvPicPr>
          <p:cNvPr id="229380" name="Picture 4"/>
          <p:cNvPicPr>
            <a:picLocks noChangeAspect="1" noChangeArrowheads="1"/>
          </p:cNvPicPr>
          <p:nvPr/>
        </p:nvPicPr>
        <p:blipFill>
          <a:blip r:embed="rId5" cstate="print"/>
          <a:srcRect/>
          <a:stretch>
            <a:fillRect/>
          </a:stretch>
        </p:blipFill>
        <p:spPr bwMode="auto">
          <a:xfrm>
            <a:off x="2238375" y="2924944"/>
            <a:ext cx="6905625" cy="4772025"/>
          </a:xfrm>
          <a:prstGeom prst="rect">
            <a:avLst/>
          </a:prstGeom>
          <a:noFill/>
          <a:ln w="9525">
            <a:solidFill>
              <a:schemeClr val="tx2">
                <a:lumMod val="40000"/>
                <a:lumOff val="60000"/>
              </a:schemeClr>
            </a:solidFill>
            <a:miter lim="800000"/>
            <a:headEnd/>
            <a:tailEnd/>
          </a:ln>
        </p:spPr>
      </p:pic>
      <p:sp>
        <p:nvSpPr>
          <p:cNvPr id="10" name="Oval 4"/>
          <p:cNvSpPr>
            <a:spLocks noChangeArrowheads="1"/>
          </p:cNvSpPr>
          <p:nvPr/>
        </p:nvSpPr>
        <p:spPr bwMode="auto">
          <a:xfrm flipV="1">
            <a:off x="1835696" y="1916831"/>
            <a:ext cx="4608512" cy="782959"/>
          </a:xfrm>
          <a:prstGeom prst="ellipse">
            <a:avLst/>
          </a:prstGeom>
          <a:noFill/>
          <a:ln w="44450">
            <a:solidFill>
              <a:srgbClr val="FF0000"/>
            </a:solidFill>
            <a:round/>
            <a:headEnd/>
            <a:tailEnd/>
          </a:ln>
        </p:spPr>
        <p:txBody>
          <a:bodyPr wrap="none" anchor="ctr"/>
          <a:lstStyle/>
          <a:p>
            <a:endParaRPr lang="ja-JP" altLang="en-US"/>
          </a:p>
        </p:txBody>
      </p:sp>
      <p:sp>
        <p:nvSpPr>
          <p:cNvPr id="11" name="テキスト ボックス 10"/>
          <p:cNvSpPr txBox="1"/>
          <p:nvPr/>
        </p:nvSpPr>
        <p:spPr>
          <a:xfrm>
            <a:off x="323528" y="5805264"/>
            <a:ext cx="4896544" cy="400110"/>
          </a:xfrm>
          <a:prstGeom prst="rect">
            <a:avLst/>
          </a:prstGeom>
          <a:solidFill>
            <a:schemeClr val="bg2">
              <a:lumMod val="75000"/>
            </a:schemeClr>
          </a:solidFill>
        </p:spPr>
        <p:txBody>
          <a:bodyPr wrap="square" rtlCol="0">
            <a:spAutoFit/>
          </a:bodyPr>
          <a:lstStyle/>
          <a:p>
            <a:r>
              <a:rPr kumimoji="1" lang="ja-JP" altLang="en-US" sz="2000" b="1" dirty="0" smtClean="0">
                <a:latin typeface="AR Pゴシック体S" pitchFamily="50" charset="-128"/>
                <a:ea typeface="AR Pゴシック体S" pitchFamily="50" charset="-128"/>
              </a:rPr>
              <a:t>情報検索に役立つデータベースの一覧</a:t>
            </a:r>
            <a:endParaRPr kumimoji="1" lang="ja-JP" altLang="en-US" sz="2000" b="1" dirty="0">
              <a:latin typeface="AR Pゴシック体S" pitchFamily="50" charset="-128"/>
              <a:ea typeface="AR Pゴシック体S"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3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3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514" name="Picture 2"/>
          <p:cNvPicPr>
            <a:picLocks noChangeAspect="1" noChangeArrowheads="1"/>
          </p:cNvPicPr>
          <p:nvPr/>
        </p:nvPicPr>
        <p:blipFill>
          <a:blip r:embed="rId3" cstate="print"/>
          <a:srcRect/>
          <a:stretch>
            <a:fillRect/>
          </a:stretch>
        </p:blipFill>
        <p:spPr bwMode="auto">
          <a:xfrm>
            <a:off x="827584" y="764704"/>
            <a:ext cx="7467600" cy="5467350"/>
          </a:xfrm>
          <a:prstGeom prst="rect">
            <a:avLst/>
          </a:prstGeom>
          <a:noFill/>
          <a:ln w="9525" cmpd="sng">
            <a:solidFill>
              <a:schemeClr val="tx2"/>
            </a:solidFill>
            <a:miter lim="800000"/>
            <a:headEnd/>
            <a:tailEnd/>
          </a:ln>
        </p:spPr>
      </p:pic>
      <p:sp>
        <p:nvSpPr>
          <p:cNvPr id="6" name="正方形/長方形 5"/>
          <p:cNvSpPr/>
          <p:nvPr/>
        </p:nvSpPr>
        <p:spPr>
          <a:xfrm>
            <a:off x="1043608" y="1556792"/>
            <a:ext cx="1080120" cy="424847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5148064" y="1484784"/>
            <a:ext cx="554360" cy="576064"/>
          </a:xfrm>
          <a:prstGeom prst="ellipse">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588224" y="1844824"/>
            <a:ext cx="720080" cy="855712"/>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80312" y="1916832"/>
            <a:ext cx="368424" cy="711696"/>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3" name="Picture 3"/>
          <p:cNvPicPr>
            <a:picLocks noChangeAspect="1" noChangeArrowheads="1"/>
          </p:cNvPicPr>
          <p:nvPr/>
        </p:nvPicPr>
        <p:blipFill>
          <a:blip r:embed="rId3" cstate="print"/>
          <a:srcRect/>
          <a:stretch>
            <a:fillRect/>
          </a:stretch>
        </p:blipFill>
        <p:spPr bwMode="auto">
          <a:xfrm>
            <a:off x="179512" y="1124744"/>
            <a:ext cx="6698583" cy="4536504"/>
          </a:xfrm>
          <a:prstGeom prst="rect">
            <a:avLst/>
          </a:prstGeom>
          <a:noFill/>
          <a:ln w="9525">
            <a:solidFill>
              <a:schemeClr val="tx2"/>
            </a:solidFill>
            <a:miter lim="800000"/>
            <a:headEnd/>
            <a:tailEnd/>
          </a:ln>
        </p:spPr>
      </p:pic>
      <p:sp>
        <p:nvSpPr>
          <p:cNvPr id="7" name="テキスト ボックス 6"/>
          <p:cNvSpPr txBox="1"/>
          <p:nvPr/>
        </p:nvSpPr>
        <p:spPr>
          <a:xfrm>
            <a:off x="4644008" y="1556792"/>
            <a:ext cx="3499676" cy="461665"/>
          </a:xfrm>
          <a:prstGeom prst="rect">
            <a:avLst/>
          </a:prstGeom>
          <a:solidFill>
            <a:schemeClr val="bg2">
              <a:lumMod val="75000"/>
            </a:schemeClr>
          </a:solidFill>
        </p:spPr>
        <p:txBody>
          <a:bodyPr wrap="none" rtlCol="0">
            <a:spAutoFit/>
          </a:bodyPr>
          <a:lstStyle/>
          <a:p>
            <a:r>
              <a:rPr kumimoji="1" lang="en-US" altLang="ja-JP" sz="2400" dirty="0" smtClean="0"/>
              <a:t>Japan</a:t>
            </a:r>
            <a:r>
              <a:rPr kumimoji="1" lang="ja-JP" altLang="en-US" sz="2400" dirty="0" smtClean="0"/>
              <a:t>　</a:t>
            </a:r>
            <a:r>
              <a:rPr kumimoji="1" lang="en-US" altLang="ja-JP" sz="2400" dirty="0" smtClean="0"/>
              <a:t>Knowledge</a:t>
            </a:r>
            <a:r>
              <a:rPr kumimoji="1" lang="ja-JP" altLang="en-US" sz="2400" dirty="0" smtClean="0"/>
              <a:t>　</a:t>
            </a:r>
            <a:r>
              <a:rPr kumimoji="1" lang="en-US" altLang="ja-JP" sz="2400" dirty="0" smtClean="0"/>
              <a:t>Lib</a:t>
            </a:r>
            <a:endParaRPr kumimoji="1" lang="ja-JP" altLang="en-US" sz="2400" dirty="0"/>
          </a:p>
        </p:txBody>
      </p:sp>
      <p:sp>
        <p:nvSpPr>
          <p:cNvPr id="8" name="テキスト ボックス 7"/>
          <p:cNvSpPr txBox="1"/>
          <p:nvPr/>
        </p:nvSpPr>
        <p:spPr>
          <a:xfrm>
            <a:off x="899592" y="332656"/>
            <a:ext cx="7117654" cy="523220"/>
          </a:xfrm>
          <a:prstGeom prst="rect">
            <a:avLst/>
          </a:prstGeom>
          <a:noFill/>
        </p:spPr>
        <p:txBody>
          <a:bodyPr wrap="none" rtlCol="0">
            <a:spAutoFit/>
          </a:bodyPr>
          <a:lstStyle/>
          <a:p>
            <a:r>
              <a:rPr lang="ja-JP" altLang="en-US" sz="2800" b="1" dirty="0" smtClean="0"/>
              <a:t>情報検索の第一歩として良く使うデータベース</a:t>
            </a:r>
            <a:endParaRPr lang="en-US" altLang="ja-JP" sz="2800" b="1" dirty="0" smtClean="0"/>
          </a:p>
        </p:txBody>
      </p:sp>
      <p:sp>
        <p:nvSpPr>
          <p:cNvPr id="9" name="正方形/長方形 8"/>
          <p:cNvSpPr/>
          <p:nvPr/>
        </p:nvSpPr>
        <p:spPr>
          <a:xfrm>
            <a:off x="4860032" y="2060848"/>
            <a:ext cx="1728192" cy="72008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0402" name="Picture 2"/>
          <p:cNvPicPr>
            <a:picLocks noChangeAspect="1" noChangeArrowheads="1"/>
          </p:cNvPicPr>
          <p:nvPr/>
        </p:nvPicPr>
        <p:blipFill>
          <a:blip r:embed="rId4" cstate="print"/>
          <a:srcRect/>
          <a:stretch>
            <a:fillRect/>
          </a:stretch>
        </p:blipFill>
        <p:spPr bwMode="auto">
          <a:xfrm>
            <a:off x="2652172" y="2420888"/>
            <a:ext cx="6491828" cy="4200944"/>
          </a:xfrm>
          <a:prstGeom prst="rect">
            <a:avLst/>
          </a:prstGeom>
          <a:noFill/>
          <a:ln w="12700">
            <a:solidFill>
              <a:schemeClr val="tx1">
                <a:lumMod val="50000"/>
                <a:lumOff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538" name="Picture 2"/>
          <p:cNvPicPr>
            <a:picLocks noChangeAspect="1" noChangeArrowheads="1"/>
          </p:cNvPicPr>
          <p:nvPr/>
        </p:nvPicPr>
        <p:blipFill>
          <a:blip r:embed="rId3" cstate="print"/>
          <a:srcRect/>
          <a:stretch>
            <a:fillRect/>
          </a:stretch>
        </p:blipFill>
        <p:spPr bwMode="auto">
          <a:xfrm>
            <a:off x="0" y="260648"/>
            <a:ext cx="6819900" cy="5800725"/>
          </a:xfrm>
          <a:prstGeom prst="rect">
            <a:avLst/>
          </a:prstGeom>
          <a:noFill/>
          <a:ln w="9525">
            <a:solidFill>
              <a:schemeClr val="tx2"/>
            </a:solidFill>
            <a:miter lim="800000"/>
            <a:headEnd/>
            <a:tailEnd/>
          </a:ln>
        </p:spPr>
      </p:pic>
      <p:sp>
        <p:nvSpPr>
          <p:cNvPr id="5" name="正方形/長方形 4"/>
          <p:cNvSpPr/>
          <p:nvPr/>
        </p:nvSpPr>
        <p:spPr>
          <a:xfrm>
            <a:off x="323528" y="5373216"/>
            <a:ext cx="2880320"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1539" name="Picture 3"/>
          <p:cNvPicPr>
            <a:picLocks noChangeAspect="1" noChangeArrowheads="1"/>
          </p:cNvPicPr>
          <p:nvPr/>
        </p:nvPicPr>
        <p:blipFill>
          <a:blip r:embed="rId4" cstate="print"/>
          <a:srcRect/>
          <a:stretch>
            <a:fillRect/>
          </a:stretch>
        </p:blipFill>
        <p:spPr bwMode="auto">
          <a:xfrm>
            <a:off x="2123728" y="620688"/>
            <a:ext cx="6781800" cy="4476750"/>
          </a:xfrm>
          <a:prstGeom prst="rect">
            <a:avLst/>
          </a:prstGeom>
          <a:noFill/>
          <a:ln w="9525">
            <a:solidFill>
              <a:schemeClr val="tx2"/>
            </a:solidFill>
            <a:miter lim="800000"/>
            <a:headEnd/>
            <a:tailEnd/>
          </a:ln>
        </p:spPr>
      </p:pic>
      <p:sp>
        <p:nvSpPr>
          <p:cNvPr id="7" name="正方形/長方形 6"/>
          <p:cNvSpPr/>
          <p:nvPr/>
        </p:nvSpPr>
        <p:spPr>
          <a:xfrm>
            <a:off x="4067944" y="1988840"/>
            <a:ext cx="1008112"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1540" name="Picture 4"/>
          <p:cNvPicPr>
            <a:picLocks noChangeAspect="1" noChangeArrowheads="1"/>
          </p:cNvPicPr>
          <p:nvPr/>
        </p:nvPicPr>
        <p:blipFill>
          <a:blip r:embed="rId5" cstate="print"/>
          <a:srcRect/>
          <a:stretch>
            <a:fillRect/>
          </a:stretch>
        </p:blipFill>
        <p:spPr bwMode="auto">
          <a:xfrm>
            <a:off x="2476500" y="4365104"/>
            <a:ext cx="6667500" cy="2257425"/>
          </a:xfrm>
          <a:prstGeom prst="rect">
            <a:avLst/>
          </a:prstGeom>
          <a:noFill/>
          <a:ln w="9525">
            <a:solidFill>
              <a:schemeClr val="tx2"/>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15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1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2"/>
          <p:cNvPicPr>
            <a:picLocks noChangeAspect="1" noChangeArrowheads="1"/>
          </p:cNvPicPr>
          <p:nvPr/>
        </p:nvPicPr>
        <p:blipFill>
          <a:blip r:embed="rId3" cstate="print"/>
          <a:srcRect/>
          <a:stretch>
            <a:fillRect/>
          </a:stretch>
        </p:blipFill>
        <p:spPr bwMode="auto">
          <a:xfrm>
            <a:off x="323528" y="836712"/>
            <a:ext cx="8242910" cy="5328592"/>
          </a:xfrm>
          <a:prstGeom prst="rect">
            <a:avLst/>
          </a:prstGeom>
          <a:noFill/>
          <a:ln w="9525">
            <a:solidFill>
              <a:schemeClr val="tx1">
                <a:lumMod val="50000"/>
                <a:lumOff val="50000"/>
              </a:schemeClr>
            </a:solidFill>
            <a:miter lim="800000"/>
            <a:headEnd/>
            <a:tailEnd/>
          </a:ln>
        </p:spPr>
      </p:pic>
      <p:sp>
        <p:nvSpPr>
          <p:cNvPr id="5" name="テキスト ボックス 4"/>
          <p:cNvSpPr txBox="1"/>
          <p:nvPr/>
        </p:nvSpPr>
        <p:spPr>
          <a:xfrm>
            <a:off x="3923928" y="6309320"/>
            <a:ext cx="4690708" cy="369332"/>
          </a:xfrm>
          <a:prstGeom prst="rect">
            <a:avLst/>
          </a:prstGeom>
          <a:noFill/>
        </p:spPr>
        <p:txBody>
          <a:bodyPr wrap="none" rtlCol="0">
            <a:spAutoFit/>
          </a:bodyPr>
          <a:lstStyle/>
          <a:p>
            <a:r>
              <a:rPr kumimoji="1" lang="ja-JP" altLang="en-US" b="1" dirty="0" smtClean="0"/>
              <a:t>新聞記事だけでなく、企業情報も調べられる！</a:t>
            </a:r>
            <a:endParaRPr kumimoji="1" lang="ja-JP" altLang="en-US" b="1" dirty="0"/>
          </a:p>
        </p:txBody>
      </p:sp>
      <p:sp>
        <p:nvSpPr>
          <p:cNvPr id="4" name="タイトル 2"/>
          <p:cNvSpPr>
            <a:spLocks noGrp="1"/>
          </p:cNvSpPr>
          <p:nvPr>
            <p:ph type="title"/>
          </p:nvPr>
        </p:nvSpPr>
        <p:spPr>
          <a:xfrm>
            <a:off x="467544" y="0"/>
            <a:ext cx="8229600" cy="1143000"/>
          </a:xfrm>
        </p:spPr>
        <p:txBody>
          <a:bodyPr/>
          <a:lstStyle/>
          <a:p>
            <a:r>
              <a:rPr lang="ja-JP" altLang="en-US" dirty="0" smtClean="0"/>
              <a:t>図書館内でしか使えないものも</a:t>
            </a:r>
            <a:r>
              <a:rPr lang="en-US" altLang="ja-JP" dirty="0" smtClean="0"/>
              <a:t>…</a:t>
            </a:r>
            <a:endParaRPr kumimoji="1" lang="ja-JP"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02" name="Picture 2"/>
          <p:cNvPicPr>
            <a:picLocks noChangeAspect="1" noChangeArrowheads="1"/>
          </p:cNvPicPr>
          <p:nvPr/>
        </p:nvPicPr>
        <p:blipFill>
          <a:blip r:embed="rId3" cstate="print"/>
          <a:srcRect/>
          <a:stretch>
            <a:fillRect/>
          </a:stretch>
        </p:blipFill>
        <p:spPr bwMode="auto">
          <a:xfrm>
            <a:off x="179512" y="188640"/>
            <a:ext cx="7557492" cy="4740735"/>
          </a:xfrm>
          <a:prstGeom prst="rect">
            <a:avLst/>
          </a:prstGeom>
          <a:noFill/>
          <a:ln w="9525">
            <a:solidFill>
              <a:schemeClr val="accent1"/>
            </a:solidFill>
            <a:miter lim="800000"/>
            <a:headEnd/>
            <a:tailEnd/>
          </a:ln>
        </p:spPr>
      </p:pic>
      <p:sp>
        <p:nvSpPr>
          <p:cNvPr id="5" name="正方形/長方形 4"/>
          <p:cNvSpPr/>
          <p:nvPr/>
        </p:nvSpPr>
        <p:spPr>
          <a:xfrm>
            <a:off x="1691680" y="188640"/>
            <a:ext cx="2880320"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2803" name="Picture 3"/>
          <p:cNvPicPr>
            <a:picLocks noChangeAspect="1" noChangeArrowheads="1"/>
          </p:cNvPicPr>
          <p:nvPr/>
        </p:nvPicPr>
        <p:blipFill>
          <a:blip r:embed="rId4" cstate="print"/>
          <a:srcRect/>
          <a:stretch>
            <a:fillRect/>
          </a:stretch>
        </p:blipFill>
        <p:spPr bwMode="auto">
          <a:xfrm>
            <a:off x="2038024" y="1700808"/>
            <a:ext cx="7105976" cy="4893543"/>
          </a:xfrm>
          <a:prstGeom prst="rect">
            <a:avLst/>
          </a:prstGeom>
          <a:noFill/>
          <a:ln w="9525">
            <a:solidFill>
              <a:schemeClr val="accent1"/>
            </a:solidFill>
            <a:miter lim="800000"/>
            <a:headEnd/>
            <a:tailEnd/>
          </a:ln>
        </p:spPr>
      </p:pic>
      <p:sp>
        <p:nvSpPr>
          <p:cNvPr id="7" name="正方形/長方形 6"/>
          <p:cNvSpPr/>
          <p:nvPr/>
        </p:nvSpPr>
        <p:spPr>
          <a:xfrm>
            <a:off x="4283968" y="4797152"/>
            <a:ext cx="720080" cy="36004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 1"/>
          <p:cNvSpPr>
            <a:spLocks noGrp="1"/>
          </p:cNvSpPr>
          <p:nvPr>
            <p:ph idx="1"/>
          </p:nvPr>
        </p:nvSpPr>
        <p:spPr/>
        <p:txBody>
          <a:bodyPr/>
          <a:lstStyle/>
          <a:p>
            <a:endParaRPr kumimoji="1" lang="ja-JP" altLang="en-US"/>
          </a:p>
        </p:txBody>
      </p:sp>
      <p:sp>
        <p:nvSpPr>
          <p:cNvPr id="3" name="タイトル 2"/>
          <p:cNvSpPr>
            <a:spLocks noGrp="1"/>
          </p:cNvSpPr>
          <p:nvPr>
            <p:ph type="title"/>
          </p:nvPr>
        </p:nvSpPr>
        <p:spPr/>
        <p:txBody>
          <a:bodyPr/>
          <a:lstStyle/>
          <a:p>
            <a:endParaRPr kumimoji="1" lang="ja-JP" altLang="en-US"/>
          </a:p>
        </p:txBody>
      </p:sp>
      <p:pic>
        <p:nvPicPr>
          <p:cNvPr id="333826" name="Picture 2"/>
          <p:cNvPicPr>
            <a:picLocks noChangeAspect="1" noChangeArrowheads="1"/>
          </p:cNvPicPr>
          <p:nvPr/>
        </p:nvPicPr>
        <p:blipFill>
          <a:blip r:embed="rId3" cstate="print"/>
          <a:srcRect/>
          <a:stretch>
            <a:fillRect/>
          </a:stretch>
        </p:blipFill>
        <p:spPr bwMode="auto">
          <a:xfrm>
            <a:off x="179512" y="0"/>
            <a:ext cx="7150373" cy="5887518"/>
          </a:xfrm>
          <a:prstGeom prst="rect">
            <a:avLst/>
          </a:prstGeom>
          <a:noFill/>
          <a:ln w="9525">
            <a:solidFill>
              <a:schemeClr val="accent1"/>
            </a:solidFill>
            <a:miter lim="800000"/>
            <a:headEnd/>
            <a:tailEnd/>
          </a:ln>
        </p:spPr>
      </p:pic>
      <p:sp>
        <p:nvSpPr>
          <p:cNvPr id="5" name="正方形/長方形 4"/>
          <p:cNvSpPr/>
          <p:nvPr/>
        </p:nvSpPr>
        <p:spPr>
          <a:xfrm>
            <a:off x="539552" y="3573016"/>
            <a:ext cx="2880320" cy="576064"/>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3827" name="Picture 3"/>
          <p:cNvPicPr>
            <a:picLocks noChangeAspect="1" noChangeArrowheads="1"/>
          </p:cNvPicPr>
          <p:nvPr/>
        </p:nvPicPr>
        <p:blipFill>
          <a:blip r:embed="rId4" cstate="print"/>
          <a:srcRect/>
          <a:stretch>
            <a:fillRect/>
          </a:stretch>
        </p:blipFill>
        <p:spPr bwMode="auto">
          <a:xfrm>
            <a:off x="3491880" y="980728"/>
            <a:ext cx="5370244" cy="563381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6" name="Object 4"/>
          <p:cNvGraphicFramePr>
            <a:graphicFrameLocks noChangeAspect="1"/>
          </p:cNvGraphicFramePr>
          <p:nvPr/>
        </p:nvGraphicFramePr>
        <p:xfrm>
          <a:off x="5905500" y="4429125"/>
          <a:ext cx="3238500" cy="2428875"/>
        </p:xfrm>
        <a:graphic>
          <a:graphicData uri="http://schemas.openxmlformats.org/presentationml/2006/ole">
            <p:oleObj spid="_x0000_s232451" name="ビットマップ イメージ" r:id="rId4" imgW="6095238" imgH="4571429" progId="PBrush">
              <p:embed/>
            </p:oleObj>
          </a:graphicData>
        </a:graphic>
      </p:graphicFrame>
      <p:sp>
        <p:nvSpPr>
          <p:cNvPr id="4" name="角丸四角形吹き出し 3"/>
          <p:cNvSpPr/>
          <p:nvPr/>
        </p:nvSpPr>
        <p:spPr>
          <a:xfrm>
            <a:off x="2411760" y="908720"/>
            <a:ext cx="3600400" cy="1440160"/>
          </a:xfrm>
          <a:prstGeom prst="wedgeRoundRectCallout">
            <a:avLst>
              <a:gd name="adj1" fmla="val -74150"/>
              <a:gd name="adj2" fmla="val 684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Wikipedia</a:t>
            </a:r>
            <a:r>
              <a:rPr kumimoji="1" lang="ja-JP" altLang="en-US" sz="2400" dirty="0" smtClean="0"/>
              <a:t>に書いていた内容をそのままコピペ♪</a:t>
            </a:r>
            <a:endParaRPr kumimoji="1" lang="ja-JP" altLang="en-US" sz="2400" dirty="0"/>
          </a:p>
        </p:txBody>
      </p:sp>
      <p:sp>
        <p:nvSpPr>
          <p:cNvPr id="6" name="乗算記号 5"/>
          <p:cNvSpPr/>
          <p:nvPr/>
        </p:nvSpPr>
        <p:spPr>
          <a:xfrm>
            <a:off x="467544" y="-243408"/>
            <a:ext cx="2664296" cy="2354560"/>
          </a:xfrm>
          <a:prstGeom prst="mathMultiply">
            <a:avLst>
              <a:gd name="adj1" fmla="val 1149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吹き出し 6"/>
          <p:cNvSpPr/>
          <p:nvPr/>
        </p:nvSpPr>
        <p:spPr>
          <a:xfrm>
            <a:off x="2699792" y="4653136"/>
            <a:ext cx="3600400" cy="1440160"/>
          </a:xfrm>
          <a:prstGeom prst="wedgeRoundRectCallout">
            <a:avLst>
              <a:gd name="adj1" fmla="val 46687"/>
              <a:gd name="adj2" fmla="val 77842"/>
              <a:gd name="adj3" fmla="val 1666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b="1" dirty="0" smtClean="0">
                <a:solidFill>
                  <a:schemeClr val="tx1"/>
                </a:solidFill>
              </a:rPr>
              <a:t>学習・レポートには、確かな情報源を！！</a:t>
            </a:r>
            <a:endParaRPr kumimoji="1" lang="ja-JP" altLang="en-US" sz="2400" b="1" dirty="0">
              <a:solidFill>
                <a:schemeClr val="tx1"/>
              </a:solidFill>
            </a:endParaRPr>
          </a:p>
        </p:txBody>
      </p:sp>
      <p:pic>
        <p:nvPicPr>
          <p:cNvPr id="232450" name="Picture 2" descr="C:\Users\libe16\AppData\Local\Microsoft\Windows\Temporary Internet Files\Content.IE5\D8U5CC0O\MC900442038[1].wmf"/>
          <p:cNvPicPr>
            <a:picLocks noChangeAspect="1" noChangeArrowheads="1"/>
          </p:cNvPicPr>
          <p:nvPr/>
        </p:nvPicPr>
        <p:blipFill>
          <a:blip r:embed="rId5" cstate="print"/>
          <a:srcRect/>
          <a:stretch>
            <a:fillRect/>
          </a:stretch>
        </p:blipFill>
        <p:spPr bwMode="auto">
          <a:xfrm>
            <a:off x="539552" y="2780928"/>
            <a:ext cx="1520825" cy="1895475"/>
          </a:xfrm>
          <a:prstGeom prst="rect">
            <a:avLst/>
          </a:prstGeom>
          <a:noFill/>
        </p:spPr>
      </p:pic>
      <p:sp>
        <p:nvSpPr>
          <p:cNvPr id="9" name="角丸四角形吹き出し 8"/>
          <p:cNvSpPr/>
          <p:nvPr/>
        </p:nvSpPr>
        <p:spPr>
          <a:xfrm>
            <a:off x="3419872" y="2060848"/>
            <a:ext cx="3816424" cy="1440160"/>
          </a:xfrm>
          <a:prstGeom prst="wedgeRoundRectCallout">
            <a:avLst>
              <a:gd name="adj1" fmla="val -85919"/>
              <a:gd name="adj2" fmla="val 475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t>有名人がブログで言ってたから、本当の事でしょ？</a:t>
            </a:r>
            <a:endParaRPr kumimoji="1" lang="ja-JP" altLang="en-US" sz="2400" dirty="0"/>
          </a:p>
        </p:txBody>
      </p:sp>
      <p:sp>
        <p:nvSpPr>
          <p:cNvPr id="10" name="乗算記号 9"/>
          <p:cNvSpPr/>
          <p:nvPr/>
        </p:nvSpPr>
        <p:spPr>
          <a:xfrm>
            <a:off x="1475656" y="2348880"/>
            <a:ext cx="2664296" cy="2354560"/>
          </a:xfrm>
          <a:prstGeom prst="mathMultiply">
            <a:avLst>
              <a:gd name="adj1" fmla="val 1149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1 つの角を丸めた四角形 19"/>
          <p:cNvSpPr/>
          <p:nvPr/>
        </p:nvSpPr>
        <p:spPr>
          <a:xfrm>
            <a:off x="0" y="0"/>
            <a:ext cx="3000364" cy="928670"/>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smtClean="0">
                <a:solidFill>
                  <a:schemeClr val="tx1"/>
                </a:solidFill>
              </a:rPr>
              <a:t>閲覧席</a:t>
            </a:r>
            <a:endParaRPr kumimoji="1" lang="ja-JP" altLang="en-US" sz="3600" dirty="0">
              <a:solidFill>
                <a:schemeClr val="tx1"/>
              </a:solidFill>
            </a:endParaRPr>
          </a:p>
        </p:txBody>
      </p:sp>
      <p:pic>
        <p:nvPicPr>
          <p:cNvPr id="210945" name="Picture 1"/>
          <p:cNvPicPr>
            <a:picLocks noChangeAspect="1" noChangeArrowheads="1"/>
          </p:cNvPicPr>
          <p:nvPr/>
        </p:nvPicPr>
        <p:blipFill>
          <a:blip r:embed="rId4" cstate="print"/>
          <a:srcRect/>
          <a:stretch>
            <a:fillRect/>
          </a:stretch>
        </p:blipFill>
        <p:spPr bwMode="auto">
          <a:xfrm>
            <a:off x="6821380" y="692696"/>
            <a:ext cx="2322620" cy="3295704"/>
          </a:xfrm>
          <a:prstGeom prst="rect">
            <a:avLst/>
          </a:prstGeom>
          <a:noFill/>
          <a:ln w="9525">
            <a:noFill/>
            <a:miter lim="800000"/>
            <a:headEnd/>
            <a:tailEnd/>
          </a:ln>
          <a:effectLst/>
        </p:spPr>
      </p:pic>
      <p:sp>
        <p:nvSpPr>
          <p:cNvPr id="5" name="タイトル 1"/>
          <p:cNvSpPr>
            <a:spLocks noGrp="1"/>
          </p:cNvSpPr>
          <p:nvPr>
            <p:ph type="title"/>
          </p:nvPr>
        </p:nvSpPr>
        <p:spPr>
          <a:xfrm>
            <a:off x="251520" y="2060848"/>
            <a:ext cx="5530334" cy="1789370"/>
          </a:xfrm>
        </p:spPr>
        <p:txBody>
          <a:bodyPr anchor="t">
            <a:normAutofit fontScale="90000"/>
          </a:bodyPr>
          <a:lstStyle/>
          <a:p>
            <a:pPr algn="l"/>
            <a:r>
              <a:rPr lang="ja-JP" altLang="en-US" sz="2000" dirty="0" smtClean="0"/>
              <a:t>例えば</a:t>
            </a:r>
            <a:r>
              <a:rPr lang="en-US" altLang="ja-JP" sz="2000" dirty="0" smtClean="0"/>
              <a:t/>
            </a:r>
            <a:br>
              <a:rPr lang="en-US" altLang="ja-JP" sz="2000" dirty="0" smtClean="0"/>
            </a:br>
            <a:r>
              <a:rPr lang="en-US" altLang="ja-JP" sz="2000" dirty="0" smtClean="0"/>
              <a:t/>
            </a:r>
            <a:br>
              <a:rPr lang="en-US" altLang="ja-JP" sz="2000" dirty="0" smtClean="0"/>
            </a:br>
            <a:r>
              <a:rPr lang="ja-JP" altLang="en-US" sz="3200" dirty="0" smtClean="0"/>
              <a:t>・複数の資料を使う「調べ物」に。</a:t>
            </a:r>
            <a:r>
              <a:rPr lang="en-US" altLang="ja-JP" sz="3200" dirty="0" smtClean="0"/>
              <a:t/>
            </a:r>
            <a:br>
              <a:rPr lang="en-US" altLang="ja-JP" sz="3200" dirty="0" smtClean="0"/>
            </a:br>
            <a:r>
              <a:rPr lang="ja-JP" altLang="en-US" sz="3200" dirty="0" smtClean="0"/>
              <a:t>・静かに資料を読みたい。</a:t>
            </a:r>
            <a:r>
              <a:rPr lang="en-US" altLang="ja-JP" sz="3200" dirty="0" smtClean="0"/>
              <a:t/>
            </a:r>
            <a:br>
              <a:rPr lang="en-US" altLang="ja-JP" sz="3200" dirty="0" smtClean="0"/>
            </a:br>
            <a:r>
              <a:rPr lang="ja-JP" altLang="en-US" sz="3200" dirty="0" smtClean="0"/>
              <a:t>・１人で勉強したい。</a:t>
            </a:r>
            <a:endParaRPr kumimoji="1" lang="ja-JP" altLang="en-US" sz="3200" dirty="0"/>
          </a:p>
        </p:txBody>
      </p:sp>
      <p:pic>
        <p:nvPicPr>
          <p:cNvPr id="13313" name="Picture 1" descr="\\File-sv\本館\閲覧担当 (Hd-tmul)\図書館情報リテラシー\★24年度リテラシー\館内写真\閲覧席.JPG"/>
          <p:cNvPicPr>
            <a:picLocks noChangeAspect="1" noChangeArrowheads="1"/>
          </p:cNvPicPr>
          <p:nvPr/>
        </p:nvPicPr>
        <p:blipFill>
          <a:blip r:embed="rId5" cstate="print"/>
          <a:srcRect/>
          <a:stretch>
            <a:fillRect/>
          </a:stretch>
        </p:blipFill>
        <p:spPr bwMode="auto">
          <a:xfrm>
            <a:off x="4143372" y="0"/>
            <a:ext cx="3000885" cy="2250664"/>
          </a:xfrm>
          <a:prstGeom prst="rect">
            <a:avLst/>
          </a:prstGeom>
          <a:noFill/>
        </p:spPr>
      </p:pic>
      <p:sp>
        <p:nvSpPr>
          <p:cNvPr id="13" name="円形吹き出し 12"/>
          <p:cNvSpPr/>
          <p:nvPr/>
        </p:nvSpPr>
        <p:spPr>
          <a:xfrm>
            <a:off x="5148064" y="2852936"/>
            <a:ext cx="3282158" cy="1140728"/>
          </a:xfrm>
          <a:prstGeom prst="wedgeEllipseCallout">
            <a:avLst>
              <a:gd name="adj1" fmla="val 24370"/>
              <a:gd name="adj2" fmla="val -61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t>「辞書・辞典」資料とは</a:t>
            </a:r>
            <a:endParaRPr lang="en-US" altLang="ja-JP" b="1" dirty="0" smtClean="0"/>
          </a:p>
          <a:p>
            <a:pPr algn="ctr"/>
            <a:r>
              <a:rPr kumimoji="1" lang="ja-JP" altLang="en-US" b="1" dirty="0" smtClean="0"/>
              <a:t>調べ物のための資料です。</a:t>
            </a:r>
            <a:endParaRPr kumimoji="1" lang="ja-JP" altLang="en-US" b="1" dirty="0"/>
          </a:p>
        </p:txBody>
      </p:sp>
      <p:sp>
        <p:nvSpPr>
          <p:cNvPr id="19" name="1 つの角を丸めた四角形 18"/>
          <p:cNvSpPr/>
          <p:nvPr/>
        </p:nvSpPr>
        <p:spPr>
          <a:xfrm>
            <a:off x="0" y="1000108"/>
            <a:ext cx="4071934" cy="928670"/>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「辞書・辞典」資料</a:t>
            </a:r>
            <a:endParaRPr kumimoji="1" lang="ja-JP" altLang="en-US" sz="3600" dirty="0">
              <a:solidFill>
                <a:schemeClr val="tx1"/>
              </a:solidFill>
            </a:endParaRPr>
          </a:p>
        </p:txBody>
      </p:sp>
      <p:graphicFrame>
        <p:nvGraphicFramePr>
          <p:cNvPr id="139269" name="Object 5"/>
          <p:cNvGraphicFramePr>
            <a:graphicFrameLocks noChangeAspect="1"/>
          </p:cNvGraphicFramePr>
          <p:nvPr/>
        </p:nvGraphicFramePr>
        <p:xfrm>
          <a:off x="6080125" y="4557712"/>
          <a:ext cx="3063875" cy="2300288"/>
        </p:xfrm>
        <a:graphic>
          <a:graphicData uri="http://schemas.openxmlformats.org/presentationml/2006/ole">
            <p:oleObj spid="_x0000_s204801" name="ビットマップ イメージ" r:id="rId6" imgW="6076190" imgH="4563112" progId="PBrush">
              <p:embed/>
            </p:oleObj>
          </a:graphicData>
        </a:graphic>
      </p:graphicFrame>
      <p:sp>
        <p:nvSpPr>
          <p:cNvPr id="9" name="1 つの角を丸めた四角形 8"/>
          <p:cNvSpPr/>
          <p:nvPr/>
        </p:nvSpPr>
        <p:spPr>
          <a:xfrm>
            <a:off x="0" y="4221088"/>
            <a:ext cx="3708920" cy="721220"/>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キャレル</a:t>
            </a:r>
            <a:endParaRPr kumimoji="1" lang="ja-JP" altLang="en-US" sz="3600" dirty="0">
              <a:solidFill>
                <a:schemeClr val="tx1"/>
              </a:solidFill>
            </a:endParaRPr>
          </a:p>
        </p:txBody>
      </p:sp>
      <p:sp>
        <p:nvSpPr>
          <p:cNvPr id="11" name="タイトル 1"/>
          <p:cNvSpPr txBox="1">
            <a:spLocks/>
          </p:cNvSpPr>
          <p:nvPr/>
        </p:nvSpPr>
        <p:spPr>
          <a:xfrm>
            <a:off x="2123728" y="5013176"/>
            <a:ext cx="3240360" cy="1628800"/>
          </a:xfrm>
          <a:prstGeom prst="rect">
            <a:avLst/>
          </a:prstGeom>
        </p:spPr>
        <p:txBody>
          <a:bodyPr vert="horz" rtlCol="0" anchor="t">
            <a:normAutofit fontScale="925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2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例えば</a:t>
            </a:r>
            <a:r>
              <a:rPr kumimoji="1" lang="en-US" altLang="ja-JP" sz="2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r>
            <a:br>
              <a:rPr kumimoji="1" lang="en-US" altLang="ja-JP" sz="2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kumimoji="1" lang="en-US" altLang="ja-JP" sz="2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r>
            <a:br>
              <a:rPr kumimoji="1" lang="en-US" altLang="ja-JP" sz="20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kumimoji="1" lang="ja-JP" altLang="en-US" sz="27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静かに利用したい。</a:t>
            </a:r>
            <a:r>
              <a:rPr kumimoji="1" lang="en-US" altLang="ja-JP" sz="27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r>
            <a:br>
              <a:rPr kumimoji="1" lang="en-US" altLang="ja-JP" sz="27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kumimoji="1" lang="ja-JP" altLang="en-US" sz="27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集中したい。</a:t>
            </a:r>
            <a:r>
              <a:rPr kumimoji="1" lang="en-US" altLang="ja-JP" sz="27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
            </a:r>
            <a:br>
              <a:rPr kumimoji="1" lang="en-US" altLang="ja-JP" sz="27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br>
            <a:r>
              <a:rPr kumimoji="1" lang="ja-JP" altLang="en-US" sz="27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パソコンを使いたい。</a:t>
            </a:r>
            <a:endParaRPr kumimoji="1" lang="ja-JP" altLang="en-US" sz="27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857232"/>
            <a:ext cx="7500958" cy="3357586"/>
          </a:xfrm>
        </p:spPr>
        <p:txBody>
          <a:bodyPr anchor="t">
            <a:normAutofit/>
          </a:bodyPr>
          <a:lstStyle/>
          <a:p>
            <a:pPr algn="l"/>
            <a:r>
              <a:rPr kumimoji="1" lang="ja-JP" altLang="en-US" sz="2600" dirty="0" smtClean="0"/>
              <a:t>・パソコンを使いたい</a:t>
            </a:r>
            <a:r>
              <a:rPr kumimoji="1" lang="en-US" altLang="ja-JP" sz="2600" dirty="0" smtClean="0"/>
              <a:t/>
            </a:r>
            <a:br>
              <a:rPr kumimoji="1" lang="en-US" altLang="ja-JP" sz="2600" dirty="0" smtClean="0"/>
            </a:br>
            <a:r>
              <a:rPr lang="ja-JP" altLang="en-US" sz="2600" dirty="0" smtClean="0"/>
              <a:t>・</a:t>
            </a:r>
            <a:r>
              <a:rPr lang="en-US" altLang="ja-JP" sz="2600" dirty="0" smtClean="0"/>
              <a:t>Office365</a:t>
            </a:r>
            <a:r>
              <a:rPr lang="ja-JP" altLang="en-US" sz="2600" dirty="0" smtClean="0"/>
              <a:t>を使いたい</a:t>
            </a:r>
            <a:r>
              <a:rPr lang="en-US" altLang="ja-JP" sz="2600" dirty="0" smtClean="0"/>
              <a:t/>
            </a:r>
            <a:br>
              <a:rPr lang="en-US" altLang="ja-JP" sz="2600" dirty="0" smtClean="0"/>
            </a:br>
            <a:r>
              <a:rPr lang="ja-JP" altLang="en-US" sz="2600" dirty="0" smtClean="0"/>
              <a:t>・インターネット検索結果や作成資料をプリントアウトしたい（有料）</a:t>
            </a:r>
            <a:r>
              <a:rPr lang="en-US" altLang="ja-JP" sz="2600" dirty="0" smtClean="0"/>
              <a:t/>
            </a:r>
            <a:br>
              <a:rPr lang="en-US" altLang="ja-JP" sz="2600" dirty="0" smtClean="0"/>
            </a:br>
            <a:r>
              <a:rPr lang="ja-JP" altLang="en-US" sz="2600" dirty="0" smtClean="0"/>
              <a:t>・ワード、エクセル、パワーポイントを使いたい</a:t>
            </a:r>
            <a:r>
              <a:rPr lang="en-US" altLang="ja-JP" sz="2600" dirty="0" smtClean="0"/>
              <a:t/>
            </a:r>
            <a:br>
              <a:rPr lang="en-US" altLang="ja-JP" sz="2600" dirty="0" smtClean="0"/>
            </a:br>
            <a:r>
              <a:rPr lang="ja-JP" altLang="en-US" sz="2600" dirty="0" smtClean="0"/>
              <a:t>・資料検索・論文検索を行いたい</a:t>
            </a:r>
            <a:r>
              <a:rPr lang="en-US" altLang="ja-JP" sz="2600" dirty="0" smtClean="0"/>
              <a:t/>
            </a:r>
            <a:br>
              <a:rPr lang="en-US" altLang="ja-JP" sz="2600" dirty="0" smtClean="0"/>
            </a:br>
            <a:r>
              <a:rPr lang="ja-JP" altLang="en-US" sz="2600" dirty="0" smtClean="0"/>
              <a:t>・論文執筆作業を行いたい</a:t>
            </a:r>
            <a:endParaRPr kumimoji="1" lang="ja-JP" altLang="en-US" sz="2000" dirty="0"/>
          </a:p>
        </p:txBody>
      </p:sp>
      <p:sp>
        <p:nvSpPr>
          <p:cNvPr id="16" name="タイトル 1"/>
          <p:cNvSpPr txBox="1">
            <a:spLocks/>
          </p:cNvSpPr>
          <p:nvPr/>
        </p:nvSpPr>
        <p:spPr>
          <a:xfrm>
            <a:off x="179512" y="2204864"/>
            <a:ext cx="4176464" cy="11430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角丸四角形 20"/>
          <p:cNvSpPr/>
          <p:nvPr/>
        </p:nvSpPr>
        <p:spPr>
          <a:xfrm>
            <a:off x="142844" y="4214818"/>
            <a:ext cx="4786346" cy="25003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solidFill>
                  <a:schemeClr val="tx1"/>
                </a:solidFill>
              </a:rPr>
              <a:t>論文検索は学内ならどこでも同じ環境で行うことができます。（一部館内端末指定のデータベースを除く）</a:t>
            </a:r>
            <a:endParaRPr lang="en-US" altLang="ja-JP" dirty="0" smtClean="0">
              <a:solidFill>
                <a:schemeClr val="tx1"/>
              </a:solidFill>
            </a:endParaRPr>
          </a:p>
          <a:p>
            <a:endParaRPr lang="en-US" altLang="ja-JP" dirty="0" smtClean="0">
              <a:solidFill>
                <a:schemeClr val="tx1"/>
              </a:solidFill>
            </a:endParaRPr>
          </a:p>
          <a:p>
            <a:r>
              <a:rPr lang="ja-JP" altLang="en-US" dirty="0" smtClean="0">
                <a:solidFill>
                  <a:schemeClr val="tx1"/>
                </a:solidFill>
              </a:rPr>
              <a:t>図書館で論文検索を行う利点は、調べた雑誌をすぐに見に行けること、図書館スタッフに調べ方を聞けること、です。</a:t>
            </a:r>
            <a:endParaRPr lang="en-US" altLang="ja-JP" dirty="0" smtClean="0">
              <a:solidFill>
                <a:schemeClr val="tx1"/>
              </a:solidFill>
            </a:endParaRPr>
          </a:p>
        </p:txBody>
      </p:sp>
      <p:sp>
        <p:nvSpPr>
          <p:cNvPr id="13" name="1 つの角を丸めた四角形 12"/>
          <p:cNvSpPr/>
          <p:nvPr/>
        </p:nvSpPr>
        <p:spPr>
          <a:xfrm>
            <a:off x="0" y="0"/>
            <a:ext cx="3998662" cy="716660"/>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メディアスペース</a:t>
            </a:r>
            <a:endParaRPr kumimoji="1" lang="ja-JP" altLang="en-US" sz="3600" dirty="0">
              <a:solidFill>
                <a:schemeClr val="tx1"/>
              </a:solidFill>
            </a:endParaRPr>
          </a:p>
        </p:txBody>
      </p:sp>
      <p:pic>
        <p:nvPicPr>
          <p:cNvPr id="15" name="Picture 2"/>
          <p:cNvPicPr>
            <a:picLocks noChangeAspect="1" noChangeArrowheads="1"/>
          </p:cNvPicPr>
          <p:nvPr/>
        </p:nvPicPr>
        <p:blipFill>
          <a:blip r:embed="rId3" cstate="print"/>
          <a:srcRect/>
          <a:stretch>
            <a:fillRect/>
          </a:stretch>
        </p:blipFill>
        <p:spPr bwMode="auto">
          <a:xfrm>
            <a:off x="5000628" y="3571876"/>
            <a:ext cx="3816424" cy="2871234"/>
          </a:xfrm>
          <a:prstGeom prst="rect">
            <a:avLst/>
          </a:prstGeom>
          <a:noFill/>
          <a:ln w="9525">
            <a:noFill/>
            <a:miter lim="800000"/>
            <a:headEnd/>
            <a:tailEnd/>
          </a:ln>
        </p:spPr>
      </p:pic>
      <p:sp>
        <p:nvSpPr>
          <p:cNvPr id="17" name="円形吹き出し 16"/>
          <p:cNvSpPr/>
          <p:nvPr/>
        </p:nvSpPr>
        <p:spPr>
          <a:xfrm>
            <a:off x="4572000" y="285728"/>
            <a:ext cx="4423424" cy="720080"/>
          </a:xfrm>
          <a:prstGeom prst="wedgeEllipseCallout">
            <a:avLst>
              <a:gd name="adj1" fmla="val -36523"/>
              <a:gd name="adj2" fmla="val 83190"/>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tx1"/>
                </a:solidFill>
              </a:rPr>
              <a:t>USB</a:t>
            </a:r>
            <a:r>
              <a:rPr lang="ja-JP" altLang="en-US" b="1" dirty="0" smtClean="0">
                <a:solidFill>
                  <a:schemeClr val="tx1"/>
                </a:solidFill>
              </a:rPr>
              <a:t>の忘れものにご注意！！</a:t>
            </a:r>
            <a:endParaRPr kumimoji="1" lang="ja-JP" altLang="en-US"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857232"/>
            <a:ext cx="5143504" cy="2786082"/>
          </a:xfrm>
        </p:spPr>
        <p:txBody>
          <a:bodyPr anchor="t">
            <a:normAutofit fontScale="90000"/>
          </a:bodyPr>
          <a:lstStyle/>
          <a:p>
            <a:pPr algn="l"/>
            <a:r>
              <a:rPr lang="ja-JP" altLang="en-US" sz="2200" dirty="0" smtClean="0"/>
              <a:t>例えば</a:t>
            </a:r>
            <a:r>
              <a:rPr lang="en-US" altLang="ja-JP" sz="3600" dirty="0" smtClean="0"/>
              <a:t/>
            </a:r>
            <a:br>
              <a:rPr lang="en-US" altLang="ja-JP" sz="3600" dirty="0" smtClean="0"/>
            </a:br>
            <a:r>
              <a:rPr lang="ja-JP" altLang="en-US" sz="3200" dirty="0" smtClean="0"/>
              <a:t>・プロジェクタを使いたい</a:t>
            </a:r>
            <a:r>
              <a:rPr lang="en-US" altLang="ja-JP" sz="3200" dirty="0" smtClean="0"/>
              <a:t/>
            </a:r>
            <a:br>
              <a:rPr lang="en-US" altLang="ja-JP" sz="3200" dirty="0" smtClean="0"/>
            </a:br>
            <a:r>
              <a:rPr lang="ja-JP" altLang="en-US" sz="3200" dirty="0" smtClean="0"/>
              <a:t>・ホワイトボードを使いたい</a:t>
            </a:r>
            <a:r>
              <a:rPr lang="en-US" altLang="ja-JP" sz="3200" dirty="0" smtClean="0"/>
              <a:t/>
            </a:r>
            <a:br>
              <a:rPr lang="en-US" altLang="ja-JP" sz="3200" dirty="0" smtClean="0"/>
            </a:br>
            <a:r>
              <a:rPr lang="ja-JP" altLang="en-US" sz="3200" dirty="0" smtClean="0"/>
              <a:t>・３人～１０人での相談・話し合い・打合せ</a:t>
            </a:r>
            <a:r>
              <a:rPr lang="en-US" altLang="ja-JP" sz="3200" dirty="0" smtClean="0"/>
              <a:t/>
            </a:r>
            <a:br>
              <a:rPr lang="en-US" altLang="ja-JP" sz="3200" dirty="0" smtClean="0"/>
            </a:br>
            <a:r>
              <a:rPr lang="ja-JP" altLang="en-US" sz="3200" dirty="0" smtClean="0"/>
              <a:t>・グループ発表の練習</a:t>
            </a:r>
            <a:r>
              <a:rPr lang="en-US" altLang="ja-JP" sz="3200" dirty="0" smtClean="0"/>
              <a:t/>
            </a:r>
            <a:br>
              <a:rPr lang="en-US" altLang="ja-JP" sz="3200" dirty="0" smtClean="0"/>
            </a:br>
            <a:endParaRPr kumimoji="1" lang="ja-JP" altLang="en-US" sz="3200" dirty="0"/>
          </a:p>
        </p:txBody>
      </p:sp>
      <p:sp>
        <p:nvSpPr>
          <p:cNvPr id="13" name="1 つの角を丸めた四角形 12"/>
          <p:cNvSpPr/>
          <p:nvPr/>
        </p:nvSpPr>
        <p:spPr>
          <a:xfrm>
            <a:off x="0" y="0"/>
            <a:ext cx="5856050" cy="714356"/>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グループスタディルーム</a:t>
            </a:r>
            <a:endParaRPr kumimoji="1" lang="ja-JP" altLang="en-US" sz="3600" dirty="0">
              <a:solidFill>
                <a:schemeClr val="tx1"/>
              </a:solidFill>
            </a:endParaRPr>
          </a:p>
        </p:txBody>
      </p:sp>
      <p:pic>
        <p:nvPicPr>
          <p:cNvPr id="25" name="Picture 2"/>
          <p:cNvPicPr>
            <a:picLocks noChangeAspect="1" noChangeArrowheads="1"/>
          </p:cNvPicPr>
          <p:nvPr/>
        </p:nvPicPr>
        <p:blipFill>
          <a:blip r:embed="rId3" cstate="print"/>
          <a:srcRect/>
          <a:stretch>
            <a:fillRect/>
          </a:stretch>
        </p:blipFill>
        <p:spPr bwMode="auto">
          <a:xfrm>
            <a:off x="5164265" y="714356"/>
            <a:ext cx="3979735" cy="3000396"/>
          </a:xfrm>
          <a:prstGeom prst="rect">
            <a:avLst/>
          </a:prstGeom>
          <a:noFill/>
          <a:ln w="9525">
            <a:noFill/>
            <a:miter lim="800000"/>
            <a:headEnd/>
            <a:tailEnd/>
          </a:ln>
        </p:spPr>
      </p:pic>
      <p:pic>
        <p:nvPicPr>
          <p:cNvPr id="205825" name="Picture 1"/>
          <p:cNvPicPr>
            <a:picLocks noChangeAspect="1" noChangeArrowheads="1"/>
          </p:cNvPicPr>
          <p:nvPr/>
        </p:nvPicPr>
        <p:blipFill>
          <a:blip r:embed="rId4" cstate="print"/>
          <a:srcRect/>
          <a:stretch>
            <a:fillRect/>
          </a:stretch>
        </p:blipFill>
        <p:spPr bwMode="auto">
          <a:xfrm>
            <a:off x="6636182" y="3357562"/>
            <a:ext cx="2507818" cy="1857388"/>
          </a:xfrm>
          <a:prstGeom prst="rect">
            <a:avLst/>
          </a:prstGeom>
          <a:noFill/>
          <a:ln w="9525">
            <a:noFill/>
            <a:miter lim="800000"/>
            <a:headEnd/>
            <a:tailEnd/>
          </a:ln>
          <a:effectLst/>
        </p:spPr>
      </p:pic>
      <p:sp>
        <p:nvSpPr>
          <p:cNvPr id="20" name="タイトル 2"/>
          <p:cNvSpPr txBox="1">
            <a:spLocks/>
          </p:cNvSpPr>
          <p:nvPr/>
        </p:nvSpPr>
        <p:spPr>
          <a:xfrm>
            <a:off x="0" y="6165304"/>
            <a:ext cx="8715436" cy="500066"/>
          </a:xfrm>
          <a:prstGeom prst="rect">
            <a:avLst/>
          </a:prstGeom>
          <a:solidFill>
            <a:schemeClr val="bg1"/>
          </a:solidFill>
        </p:spPr>
        <p:txBody>
          <a:bodyPr vert="horz" rtlCol="0" anchor="ctr">
            <a:normAutofit fontScale="70000" lnSpcReduction="20000"/>
            <a:scene3d>
              <a:camera prst="orthographicFront"/>
              <a:lightRig rig="soft" dir="t"/>
            </a:scene3d>
            <a:sp3d prstMaterial="softEdge">
              <a:bevelT w="25400" h="25400"/>
            </a:sp3d>
          </a:bodyPr>
          <a:lstStyle/>
          <a:p>
            <a:pPr lvl="0">
              <a:spcBef>
                <a:spcPct val="0"/>
              </a:spcBef>
            </a:pPr>
            <a:r>
              <a:rPr lang="en-US" altLang="ja-JP" sz="2400" b="1" dirty="0" smtClean="0">
                <a:solidFill>
                  <a:schemeClr val="tx2"/>
                </a:solidFill>
                <a:effectLst>
                  <a:outerShdw blurRad="31750" dist="25400" dir="5400000" algn="tl" rotWithShape="0">
                    <a:srgbClr val="000000">
                      <a:alpha val="25000"/>
                    </a:srgbClr>
                  </a:outerShdw>
                </a:effectLst>
                <a:latin typeface="+mj-lt"/>
                <a:ea typeface="+mj-ea"/>
                <a:cs typeface="+mj-cs"/>
              </a:rPr>
              <a:t>http://www.lib.tmu.ac.jp/minami-osawa/learnig_commons/reservation.html</a:t>
            </a:r>
            <a:endParaRPr kumimoji="1" lang="ja-JP" altLang="en-US" sz="2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21" name="角丸四角形 20"/>
          <p:cNvSpPr/>
          <p:nvPr/>
        </p:nvSpPr>
        <p:spPr>
          <a:xfrm>
            <a:off x="0" y="3731760"/>
            <a:ext cx="6572264" cy="228601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solidFill>
                  <a:schemeClr val="tx1"/>
                </a:solidFill>
              </a:rPr>
              <a:t>・２週間前から予約して使えます。予約はカウンターで行なってください。</a:t>
            </a:r>
            <a:r>
              <a:rPr lang="ja-JP" altLang="en-US" dirty="0" smtClean="0">
                <a:solidFill>
                  <a:schemeClr val="tx1"/>
                </a:solidFill>
              </a:rPr>
              <a:t>空いていれば直前でも利用できます。</a:t>
            </a:r>
            <a:endParaRPr lang="en-US" altLang="ja-JP" dirty="0" smtClean="0">
              <a:solidFill>
                <a:schemeClr val="tx1"/>
              </a:solidFill>
            </a:endParaRPr>
          </a:p>
          <a:p>
            <a:endParaRPr kumimoji="1" lang="en-US" altLang="ja-JP" dirty="0" smtClean="0">
              <a:solidFill>
                <a:schemeClr val="tx1"/>
              </a:solidFill>
            </a:endParaRPr>
          </a:p>
          <a:p>
            <a:r>
              <a:rPr lang="ja-JP" altLang="en-US" dirty="0" smtClean="0">
                <a:solidFill>
                  <a:schemeClr val="tx1"/>
                </a:solidFill>
              </a:rPr>
              <a:t>・グループスタディルームは、</a:t>
            </a:r>
            <a:r>
              <a:rPr lang="en-US" altLang="ja-JP" dirty="0" smtClean="0">
                <a:solidFill>
                  <a:schemeClr val="tx1"/>
                </a:solidFill>
              </a:rPr>
              <a:t>A1,A2,B1,B2,C</a:t>
            </a:r>
            <a:r>
              <a:rPr lang="ja-JP" altLang="en-US" dirty="0" smtClean="0">
                <a:solidFill>
                  <a:schemeClr val="tx1"/>
                </a:solidFill>
              </a:rPr>
              <a:t>の５部屋あります。</a:t>
            </a:r>
            <a:endParaRPr lang="en-US" altLang="ja-JP" dirty="0" smtClean="0">
              <a:solidFill>
                <a:schemeClr val="tx1"/>
              </a:solidFill>
            </a:endParaRPr>
          </a:p>
          <a:p>
            <a:endParaRPr kumimoji="1" lang="en-US" altLang="ja-JP" dirty="0" smtClean="0">
              <a:solidFill>
                <a:schemeClr val="tx1"/>
              </a:solidFill>
            </a:endParaRPr>
          </a:p>
          <a:p>
            <a:r>
              <a:rPr lang="ja-JP" altLang="en-US" dirty="0" smtClean="0">
                <a:solidFill>
                  <a:schemeClr val="tx1"/>
                </a:solidFill>
              </a:rPr>
              <a:t>・予約状況や予約方法の詳細はホームページでご確認ください。</a:t>
            </a:r>
            <a:endParaRPr kumimoji="1" lang="en-US" altLang="ja-JP" dirty="0" smtClean="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642918"/>
            <a:ext cx="5429256" cy="2214578"/>
          </a:xfrm>
        </p:spPr>
        <p:txBody>
          <a:bodyPr anchor="t">
            <a:noAutofit/>
          </a:bodyPr>
          <a:lstStyle/>
          <a:p>
            <a:pPr algn="l"/>
            <a:r>
              <a:rPr kumimoji="1" lang="ja-JP" altLang="en-US" sz="2000" dirty="0" smtClean="0"/>
              <a:t>・大人数（８人～３０人）での話し合い、打合せを行いたい。</a:t>
            </a:r>
            <a:r>
              <a:rPr kumimoji="1" lang="en-US" altLang="ja-JP" sz="2000" dirty="0" smtClean="0"/>
              <a:t/>
            </a:r>
            <a:br>
              <a:rPr kumimoji="1" lang="en-US" altLang="ja-JP" sz="2000" dirty="0" smtClean="0"/>
            </a:br>
            <a:r>
              <a:rPr lang="ja-JP" altLang="en-US" sz="2000" dirty="0" smtClean="0"/>
              <a:t>・発表の練習を行いたい。</a:t>
            </a:r>
            <a:r>
              <a:rPr lang="en-US" altLang="ja-JP" sz="2000" dirty="0" smtClean="0"/>
              <a:t/>
            </a:r>
            <a:br>
              <a:rPr lang="en-US" altLang="ja-JP" sz="2000" dirty="0" smtClean="0"/>
            </a:br>
            <a:r>
              <a:rPr lang="ja-JP" altLang="en-US" sz="2000" dirty="0" smtClean="0"/>
              <a:t>・ホワイトボードを使いたい。</a:t>
            </a:r>
            <a:r>
              <a:rPr lang="en-US" altLang="ja-JP" sz="2000" dirty="0" smtClean="0"/>
              <a:t/>
            </a:r>
            <a:br>
              <a:rPr lang="en-US" altLang="ja-JP" sz="2000" dirty="0" smtClean="0"/>
            </a:br>
            <a:r>
              <a:rPr lang="ja-JP" altLang="en-US" sz="2000" dirty="0" smtClean="0"/>
              <a:t>・プロジェクタを使いたい。</a:t>
            </a:r>
            <a:r>
              <a:rPr lang="en-US" altLang="ja-JP" sz="2000" dirty="0" smtClean="0"/>
              <a:t/>
            </a:r>
            <a:br>
              <a:rPr lang="en-US" altLang="ja-JP" sz="2000" dirty="0" smtClean="0"/>
            </a:br>
            <a:r>
              <a:rPr lang="ja-JP" altLang="en-US" sz="2000" dirty="0" smtClean="0"/>
              <a:t>・ガラス黒板機能を使いたい。</a:t>
            </a:r>
            <a:endParaRPr kumimoji="1" lang="ja-JP" altLang="en-US" sz="2000" dirty="0"/>
          </a:p>
        </p:txBody>
      </p:sp>
      <p:sp>
        <p:nvSpPr>
          <p:cNvPr id="16" name="タイトル 1"/>
          <p:cNvSpPr txBox="1">
            <a:spLocks/>
          </p:cNvSpPr>
          <p:nvPr/>
        </p:nvSpPr>
        <p:spPr>
          <a:xfrm>
            <a:off x="179512" y="2204864"/>
            <a:ext cx="4176464" cy="1143000"/>
          </a:xfrm>
          <a:prstGeom prst="rect">
            <a:avLst/>
          </a:prstGeom>
        </p:spPr>
        <p:txBody>
          <a:bodyPr vert="horz" lIns="91440" tIns="45720" rIns="91440" bIns="45720" rtlCol="0" anchor="ctr">
            <a:normAutofit fontScale="975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21" name="角丸四角形 20"/>
          <p:cNvSpPr/>
          <p:nvPr/>
        </p:nvSpPr>
        <p:spPr>
          <a:xfrm>
            <a:off x="0" y="2714620"/>
            <a:ext cx="5143504" cy="378621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smtClean="0">
                <a:solidFill>
                  <a:schemeClr val="tx1"/>
                </a:solidFill>
              </a:rPr>
              <a:t>・ １ヶ月前から予約して使えます。予約はカウンターで行なってください。空いていれば直前でも利用できます。</a:t>
            </a:r>
            <a:endParaRPr lang="en-US" altLang="ja-JP" dirty="0" smtClean="0">
              <a:solidFill>
                <a:schemeClr val="tx1"/>
              </a:solidFill>
            </a:endParaRPr>
          </a:p>
          <a:p>
            <a:endParaRPr lang="en-US" altLang="ja-JP" dirty="0" smtClean="0">
              <a:solidFill>
                <a:schemeClr val="tx1"/>
              </a:solidFill>
            </a:endParaRPr>
          </a:p>
          <a:p>
            <a:r>
              <a:rPr lang="ja-JP" altLang="en-US" dirty="0" smtClean="0">
                <a:solidFill>
                  <a:schemeClr val="tx1"/>
                </a:solidFill>
              </a:rPr>
              <a:t>・設置されているホワイトボードは、次のことができます。</a:t>
            </a:r>
            <a:endParaRPr lang="en-US" altLang="ja-JP" dirty="0" smtClean="0">
              <a:solidFill>
                <a:schemeClr val="tx1"/>
              </a:solidFill>
            </a:endParaRPr>
          </a:p>
          <a:p>
            <a:r>
              <a:rPr lang="ja-JP" altLang="en-US" dirty="0" smtClean="0">
                <a:solidFill>
                  <a:schemeClr val="tx1"/>
                </a:solidFill>
              </a:rPr>
              <a:t>　○インクで書く　</a:t>
            </a:r>
            <a:endParaRPr lang="en-US" altLang="ja-JP" dirty="0" smtClean="0">
              <a:solidFill>
                <a:schemeClr val="tx1"/>
              </a:solidFill>
            </a:endParaRPr>
          </a:p>
          <a:p>
            <a:r>
              <a:rPr lang="ja-JP" altLang="en-US" dirty="0" smtClean="0">
                <a:solidFill>
                  <a:schemeClr val="tx1"/>
                </a:solidFill>
              </a:rPr>
              <a:t>　○プロジェクタの映像を投影する。</a:t>
            </a:r>
            <a:endParaRPr lang="en-US" altLang="ja-JP" dirty="0" smtClean="0">
              <a:solidFill>
                <a:schemeClr val="tx1"/>
              </a:solidFill>
            </a:endParaRPr>
          </a:p>
          <a:p>
            <a:r>
              <a:rPr lang="ja-JP" altLang="en-US" dirty="0" smtClean="0">
                <a:solidFill>
                  <a:schemeClr val="tx1"/>
                </a:solidFill>
              </a:rPr>
              <a:t>　○投影映像上に書き込む。</a:t>
            </a:r>
            <a:endParaRPr lang="en-US" altLang="ja-JP" dirty="0" smtClean="0">
              <a:solidFill>
                <a:schemeClr val="tx1"/>
              </a:solidFill>
            </a:endParaRPr>
          </a:p>
          <a:p>
            <a:r>
              <a:rPr lang="ja-JP" altLang="en-US" dirty="0" smtClean="0">
                <a:solidFill>
                  <a:schemeClr val="tx1"/>
                </a:solidFill>
              </a:rPr>
              <a:t>　○投影映像の画面切り替え等の操作をボード上で行なう</a:t>
            </a:r>
            <a:endParaRPr lang="en-US" altLang="ja-JP" dirty="0" smtClean="0">
              <a:solidFill>
                <a:schemeClr val="tx1"/>
              </a:solidFill>
            </a:endParaRPr>
          </a:p>
          <a:p>
            <a:r>
              <a:rPr lang="ja-JP" altLang="en-US" dirty="0" smtClean="0">
                <a:solidFill>
                  <a:schemeClr val="tx1"/>
                </a:solidFill>
              </a:rPr>
              <a:t>　○書き込み内容等を保存する</a:t>
            </a:r>
            <a:endParaRPr lang="en-US" altLang="ja-JP" dirty="0" smtClean="0">
              <a:solidFill>
                <a:schemeClr val="tx1"/>
              </a:solidFill>
            </a:endParaRPr>
          </a:p>
        </p:txBody>
      </p:sp>
      <p:sp>
        <p:nvSpPr>
          <p:cNvPr id="13" name="1 つの角を丸めた四角形 12"/>
          <p:cNvSpPr/>
          <p:nvPr/>
        </p:nvSpPr>
        <p:spPr>
          <a:xfrm>
            <a:off x="0" y="0"/>
            <a:ext cx="5998926" cy="576064"/>
          </a:xfrm>
          <a:prstGeom prst="round1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smtClean="0">
                <a:solidFill>
                  <a:schemeClr val="tx1"/>
                </a:solidFill>
              </a:rPr>
              <a:t>プレゼンテーションルーム</a:t>
            </a:r>
            <a:endParaRPr kumimoji="1" lang="ja-JP" altLang="en-US" sz="3600" dirty="0">
              <a:solidFill>
                <a:schemeClr val="tx1"/>
              </a:solidFill>
            </a:endParaRPr>
          </a:p>
        </p:txBody>
      </p:sp>
      <p:pic>
        <p:nvPicPr>
          <p:cNvPr id="14" name="Picture 2"/>
          <p:cNvPicPr>
            <a:picLocks noChangeAspect="1" noChangeArrowheads="1"/>
          </p:cNvPicPr>
          <p:nvPr/>
        </p:nvPicPr>
        <p:blipFill>
          <a:blip r:embed="rId3" cstate="print"/>
          <a:srcRect/>
          <a:stretch>
            <a:fillRect/>
          </a:stretch>
        </p:blipFill>
        <p:spPr bwMode="auto">
          <a:xfrm>
            <a:off x="5471592" y="571480"/>
            <a:ext cx="3672408" cy="2755738"/>
          </a:xfrm>
          <a:prstGeom prst="rect">
            <a:avLst/>
          </a:prstGeom>
          <a:noFill/>
          <a:ln w="9525">
            <a:noFill/>
            <a:miter lim="800000"/>
            <a:headEnd/>
            <a:tailEnd/>
          </a:ln>
        </p:spPr>
      </p:pic>
      <p:pic>
        <p:nvPicPr>
          <p:cNvPr id="403457" name="Picture 1"/>
          <p:cNvPicPr>
            <a:picLocks noChangeAspect="1" noChangeArrowheads="1"/>
          </p:cNvPicPr>
          <p:nvPr/>
        </p:nvPicPr>
        <p:blipFill>
          <a:blip r:embed="rId4" cstate="print"/>
          <a:srcRect/>
          <a:stretch>
            <a:fillRect/>
          </a:stretch>
        </p:blipFill>
        <p:spPr bwMode="auto">
          <a:xfrm>
            <a:off x="5214910" y="3500438"/>
            <a:ext cx="3929090" cy="26674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2.6|1.2|0.4|0.6|0.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ビジネス">
  <a:themeElements>
    <a:clrScheme name="ビジネス">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ビジネス">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ビジネス">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2163</TotalTime>
  <Words>1639</Words>
  <Application>Microsoft Office PowerPoint</Application>
  <PresentationFormat>画面に合わせる (4:3)</PresentationFormat>
  <Paragraphs>339</Paragraphs>
  <Slides>57</Slides>
  <Notes>57</Notes>
  <HiddenSlides>0</HiddenSlides>
  <MMClips>0</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57</vt:i4>
      </vt:variant>
    </vt:vector>
  </HeadingPairs>
  <TitlesOfParts>
    <vt:vector size="59" baseType="lpstr">
      <vt:lpstr>ビジネス</vt:lpstr>
      <vt:lpstr>ビットマップ イメージ</vt:lpstr>
      <vt:lpstr>図書館情報</vt:lpstr>
      <vt:lpstr>1　図書館施設と使い方</vt:lpstr>
      <vt:lpstr>利用するには・・・</vt:lpstr>
      <vt:lpstr>スライド 4</vt:lpstr>
      <vt:lpstr>首都大学東京 図書館本館紹介  　　～図書館で何ができる？～</vt:lpstr>
      <vt:lpstr>例えば  ・複数の資料を使う「調べ物」に。 ・静かに資料を読みたい。 ・１人で勉強したい。</vt:lpstr>
      <vt:lpstr>・パソコンを使いたい ・Office365を使いたい ・インターネット検索結果や作成資料をプリントアウトしたい（有料） ・ワード、エクセル、パワーポイントを使いたい ・資料検索・論文検索を行いたい ・論文執筆作業を行いたい</vt:lpstr>
      <vt:lpstr>例えば ・プロジェクタを使いたい ・ホワイトボードを使いたい ・３人～１０人での相談・話し合い・打合せ ・グループ発表の練習 </vt:lpstr>
      <vt:lpstr>・大人数（８人～３０人）での話し合い、打合せを行いたい。 ・発表の練習を行いたい。 ・ホワイトボードを使いたい。 ・プロジェクタを使いたい。 ・ガラス黒板機能を使いたい。</vt:lpstr>
      <vt:lpstr>・お昼を食べたい ・飲み物を飲みたい ・飲み物を買いたい </vt:lpstr>
      <vt:lpstr>例えば ・グループ活動 ・数人での相談・話し合い </vt:lpstr>
      <vt:lpstr>スライド 12</vt:lpstr>
      <vt:lpstr>館内で使えるノートパソコンの貸出  貸出はスタディ・アシスタントにお声がけください。</vt:lpstr>
      <vt:lpstr>例えば  ・昔の新聞記事を参考にしたい。 ・今日の新聞を読みたい。 ・社会情勢や世論の変化のため、古い新聞から新しい新聞まで通覧したい。 </vt:lpstr>
      <vt:lpstr>英語力を身につけたい 楽しく英語を読みたい リスニング資料がほしい</vt:lpstr>
      <vt:lpstr>・TOEIC,　TOEFLの参考資料が使いたい ・小説を読みたい ・料理の本を借りたい ・旅の本（地球の歩き方etc.）がみたい</vt:lpstr>
      <vt:lpstr>・論文を検索したい 　　（CiNii Articles、Scopus、EBSCOhost等） ・オンライン辞書を使いたい 　　（Japan Knowledge　Lib)  ・各種新聞データベース 　　（聞蔵Ⅱビジュアル【朝日新聞】、 　　　日経テレコン２１【日本経済新聞】等）</vt:lpstr>
      <vt:lpstr>OPACで資料検索してみたが、見たい資料が本館にない。</vt:lpstr>
      <vt:lpstr>・やっと書きあげた博士論文、世界中の人に読んでもらいたい。 ・先輩・先生の論文を読みたい。</vt:lpstr>
      <vt:lpstr>・論文の入手方法は？ ・図書館の使い方？ ・OPACの検索結果の見かたは？</vt:lpstr>
      <vt:lpstr>2　OPAC（蔵書検索）検索</vt:lpstr>
      <vt:lpstr>まずは首都大学東京図書館本館HPから！</vt:lpstr>
      <vt:lpstr>OPACで「図書」を検索する</vt:lpstr>
      <vt:lpstr>【OPAC】検索画面の見方</vt:lpstr>
      <vt:lpstr>スライド 25</vt:lpstr>
      <vt:lpstr>所蔵情報を読み取る（図書検索結果画面）</vt:lpstr>
      <vt:lpstr>スライド 27</vt:lpstr>
      <vt:lpstr>OPACで「雑誌」を検索する</vt:lpstr>
      <vt:lpstr>図書と雑誌の違い</vt:lpstr>
      <vt:lpstr>スライド 30</vt:lpstr>
      <vt:lpstr>スライド 31</vt:lpstr>
      <vt:lpstr>スライド 32</vt:lpstr>
      <vt:lpstr>スライド 33</vt:lpstr>
      <vt:lpstr>スライド 34</vt:lpstr>
      <vt:lpstr>3　マイライブラリの活用</vt:lpstr>
      <vt:lpstr>マイライブラリでできること</vt:lpstr>
      <vt:lpstr>マイライブラリも本館HPから！</vt:lpstr>
      <vt:lpstr>スライド 38</vt:lpstr>
      <vt:lpstr>スライド 39</vt:lpstr>
      <vt:lpstr>スライド 40</vt:lpstr>
      <vt:lpstr>スライド 41</vt:lpstr>
      <vt:lpstr>スライド 42</vt:lpstr>
      <vt:lpstr>スライド 43</vt:lpstr>
      <vt:lpstr>スライド 44</vt:lpstr>
      <vt:lpstr>スライド 45</vt:lpstr>
      <vt:lpstr>あなたのお手元に届きます</vt:lpstr>
      <vt:lpstr>4　図書館で使えるデータベース</vt:lpstr>
      <vt:lpstr>データベースの特徴</vt:lpstr>
      <vt:lpstr>調べ物に役立つサイト　 図書館ホームページ！！</vt:lpstr>
      <vt:lpstr>スライド 50</vt:lpstr>
      <vt:lpstr>スライド 51</vt:lpstr>
      <vt:lpstr>スライド 52</vt:lpstr>
      <vt:lpstr>スライド 53</vt:lpstr>
      <vt:lpstr>図書館内でしか使えないものも…</vt:lpstr>
      <vt:lpstr>スライド 55</vt:lpstr>
      <vt:lpstr>スライド 56</vt:lpstr>
      <vt:lpstr>スライド 57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fuji</dc:creator>
  <cp:lastModifiedBy>fuji</cp:lastModifiedBy>
  <cp:revision>233</cp:revision>
  <dcterms:created xsi:type="dcterms:W3CDTF">2012-09-11T06:21:46Z</dcterms:created>
  <dcterms:modified xsi:type="dcterms:W3CDTF">2014-04-23T03:14:01Z</dcterms:modified>
</cp:coreProperties>
</file>